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  <p:sldMasterId id="2147483677" r:id="rId3"/>
    <p:sldMasterId id="2147483679" r:id="rId4"/>
  </p:sldMasterIdLst>
  <p:notesMasterIdLst>
    <p:notesMasterId r:id="rId11"/>
  </p:notesMasterIdLst>
  <p:handoutMasterIdLst>
    <p:handoutMasterId r:id="rId12"/>
  </p:handoutMasterIdLst>
  <p:sldIdLst>
    <p:sldId id="264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f1zQRnJhSxED+vshWqPPpQ==" hashData="OXRWMTb3cboIUidM/5CSiSkcDcI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clrMru>
    <a:srgbClr val="0000FF"/>
    <a:srgbClr val="008080"/>
    <a:srgbClr val="C8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>
        <p:scale>
          <a:sx n="84" d="100"/>
          <a:sy n="84" d="100"/>
        </p:scale>
        <p:origin x="-3804" y="-78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Kopfzeilenplatzhalter 1"/>
          <p:cNvSpPr>
            <a:spLocks noGrp="1"/>
          </p:cNvSpPr>
          <p:nvPr>
            <p:ph type="hdr" sz="quarter"/>
          </p:nvPr>
        </p:nvSpPr>
        <p:spPr>
          <a:xfrm>
            <a:off x="-6097" y="200922"/>
            <a:ext cx="6864097" cy="511731"/>
          </a:xfrm>
          <a:prstGeom prst="rect">
            <a:avLst/>
          </a:prstGeom>
        </p:spPr>
        <p:txBody>
          <a:bodyPr vert="horz" lIns="99040" tIns="49521" rIns="99040" bIns="49521" rtlCol="0" anchor="ctr" anchorCtr="0"/>
          <a:lstStyle>
            <a:lvl1pPr algn="l">
              <a:defRPr sz="1300"/>
            </a:lvl1pPr>
          </a:lstStyle>
          <a:p>
            <a:pPr algn="ctr"/>
            <a:r>
              <a:rPr lang="de-AT" sz="1600" dirty="0"/>
              <a:t>Beispiel: HP- Fläche als Regelfläche mit Solid Edge</a:t>
            </a:r>
            <a:endParaRPr lang="en-US" sz="1600" dirty="0"/>
          </a:p>
        </p:txBody>
      </p:sp>
      <p:sp>
        <p:nvSpPr>
          <p:cNvPr id="31" name="Textfeld 30"/>
          <p:cNvSpPr txBox="1"/>
          <p:nvPr/>
        </p:nvSpPr>
        <p:spPr>
          <a:xfrm>
            <a:off x="3159267" y="8868412"/>
            <a:ext cx="3698733" cy="275588"/>
          </a:xfrm>
          <a:prstGeom prst="rect">
            <a:avLst/>
          </a:prstGeom>
          <a:noFill/>
        </p:spPr>
        <p:txBody>
          <a:bodyPr wrap="square" lIns="99040" tIns="49521" rIns="99040" bIns="49521" rtlCol="0" anchor="ctr">
            <a:spAutoFit/>
          </a:bodyPr>
          <a:lstStyle/>
          <a:p>
            <a:pPr algn="r"/>
            <a:r>
              <a:rPr lang="de-AT" sz="1100" dirty="0" smtClean="0"/>
              <a:t>13_05_01_te</a:t>
            </a:r>
            <a:endParaRPr lang="de-AT" sz="1100" dirty="0"/>
          </a:p>
        </p:txBody>
      </p:sp>
      <p:sp>
        <p:nvSpPr>
          <p:cNvPr id="4" name="Textfeld 3"/>
          <p:cNvSpPr txBox="1"/>
          <p:nvPr/>
        </p:nvSpPr>
        <p:spPr>
          <a:xfrm>
            <a:off x="-1" y="8882390"/>
            <a:ext cx="3654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100" dirty="0" smtClean="0"/>
              <a:t> © Mag. </a:t>
            </a:r>
            <a:r>
              <a:rPr lang="de-AT" sz="1100" dirty="0" err="1" smtClean="0"/>
              <a:t>Helgrid</a:t>
            </a:r>
            <a:r>
              <a:rPr lang="de-AT" sz="1100" dirty="0" smtClean="0"/>
              <a:t>  Müller</a:t>
            </a:r>
            <a:endParaRPr lang="de-AT" sz="1100" dirty="0"/>
          </a:p>
        </p:txBody>
      </p:sp>
    </p:spTree>
    <p:extLst>
      <p:ext uri="{BB962C8B-B14F-4D97-AF65-F5344CB8AC3E}">
        <p14:creationId xmlns:p14="http://schemas.microsoft.com/office/powerpoint/2010/main" val="543117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237BA-151A-40ED-934E-0FEF0CF97531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F8271-AAD0-4104-8851-2666C979F7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44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271-AAD0-4104-8851-2666C979F7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271-AAD0-4104-8851-2666C979F7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271-AAD0-4104-8851-2666C979F7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271-AAD0-4104-8851-2666C979F7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271-AAD0-4104-8851-2666C979F7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271-AAD0-4104-8851-2666C979F7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rgbClr val="C8C8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_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0"/>
            <a:ext cx="4572000" cy="468000"/>
          </a:xfrm>
          <a:prstGeom prst="rect">
            <a:avLst/>
          </a:prstGeom>
          <a:solidFill>
            <a:srgbClr val="C8C8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lang="de-AT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00CC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9029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001000" y="6611779"/>
            <a:ext cx="114300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FB3E5CC-1D03-4342-AD81-4A5399B2BB69}" type="slidenum">
              <a:rPr lang="de-AT" sz="1000"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AT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001000" y="6611779"/>
            <a:ext cx="114300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7D358-3976-4C98-BFEA-48581629DE6B}" type="slidenum">
              <a:rPr lang="de-AT" sz="1000"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AT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0" y="6603159"/>
            <a:ext cx="2276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© Mag. </a:t>
            </a:r>
            <a:r>
              <a:rPr lang="de-DE" sz="10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Helgrid</a:t>
            </a:r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Müller</a:t>
            </a:r>
            <a:endParaRPr lang="de-AT" sz="10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  <p:pic>
        <p:nvPicPr>
          <p:cNvPr id="4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733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G"/><Relationship Id="rId5" Type="http://schemas.openxmlformats.org/officeDocument/2006/relationships/image" Target="../media/image9.jpe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 smtClean="0"/>
              <a:t>Beispiel: HP- Fläche als Regelfläche mit Solid </a:t>
            </a:r>
            <a:r>
              <a:rPr lang="de-AT" sz="2400" dirty="0"/>
              <a:t>Edge (ST 6)</a:t>
            </a:r>
          </a:p>
        </p:txBody>
      </p:sp>
      <p:grpSp>
        <p:nvGrpSpPr>
          <p:cNvPr id="1053" name="Gruppieren 1052"/>
          <p:cNvGrpSpPr/>
          <p:nvPr/>
        </p:nvGrpSpPr>
        <p:grpSpPr>
          <a:xfrm>
            <a:off x="742143" y="1542149"/>
            <a:ext cx="4459927" cy="5262226"/>
            <a:chOff x="671583" y="563011"/>
            <a:chExt cx="4459927" cy="5262226"/>
          </a:xfrm>
        </p:grpSpPr>
        <p:sp>
          <p:nvSpPr>
            <p:cNvPr id="832" name="Line 6"/>
            <p:cNvSpPr>
              <a:spLocks noChangeShapeType="1"/>
            </p:cNvSpPr>
            <p:nvPr/>
          </p:nvSpPr>
          <p:spPr bwMode="auto">
            <a:xfrm flipV="1">
              <a:off x="2885410" y="1942372"/>
              <a:ext cx="1609329" cy="828692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33" name="Line 7"/>
            <p:cNvSpPr>
              <a:spLocks noChangeShapeType="1"/>
            </p:cNvSpPr>
            <p:nvPr/>
          </p:nvSpPr>
          <p:spPr bwMode="auto">
            <a:xfrm>
              <a:off x="1277149" y="1424439"/>
              <a:ext cx="1608261" cy="1346625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34" name="Line 8"/>
            <p:cNvSpPr>
              <a:spLocks noChangeShapeType="1"/>
            </p:cNvSpPr>
            <p:nvPr/>
          </p:nvSpPr>
          <p:spPr bwMode="auto">
            <a:xfrm flipH="1">
              <a:off x="2885410" y="1942372"/>
              <a:ext cx="1609329" cy="828692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835" name="Line 9"/>
            <p:cNvSpPr>
              <a:spLocks noChangeShapeType="1"/>
            </p:cNvSpPr>
            <p:nvPr/>
          </p:nvSpPr>
          <p:spPr bwMode="auto">
            <a:xfrm flipH="1" flipV="1">
              <a:off x="1277149" y="1424439"/>
              <a:ext cx="1608261" cy="1346625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89" name="Line 148"/>
            <p:cNvSpPr>
              <a:spLocks noChangeShapeType="1"/>
            </p:cNvSpPr>
            <p:nvPr/>
          </p:nvSpPr>
          <p:spPr bwMode="auto">
            <a:xfrm>
              <a:off x="1277149" y="2771064"/>
              <a:ext cx="1608261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990" name="Line 149"/>
            <p:cNvSpPr>
              <a:spLocks noChangeShapeType="1"/>
            </p:cNvSpPr>
            <p:nvPr/>
          </p:nvSpPr>
          <p:spPr bwMode="auto">
            <a:xfrm>
              <a:off x="2885410" y="2771064"/>
              <a:ext cx="224610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03" name="Line 162"/>
            <p:cNvSpPr>
              <a:spLocks noChangeShapeType="1"/>
            </p:cNvSpPr>
            <p:nvPr/>
          </p:nvSpPr>
          <p:spPr bwMode="auto">
            <a:xfrm flipV="1">
              <a:off x="2891709" y="1185343"/>
              <a:ext cx="1893461" cy="158229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04" name="Line 163"/>
            <p:cNvSpPr>
              <a:spLocks noChangeShapeType="1"/>
            </p:cNvSpPr>
            <p:nvPr/>
          </p:nvSpPr>
          <p:spPr bwMode="auto">
            <a:xfrm flipV="1">
              <a:off x="4494739" y="1942372"/>
              <a:ext cx="0" cy="82869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05" name="Line 164"/>
            <p:cNvSpPr>
              <a:spLocks noChangeShapeType="1"/>
            </p:cNvSpPr>
            <p:nvPr/>
          </p:nvSpPr>
          <p:spPr bwMode="auto">
            <a:xfrm flipV="1">
              <a:off x="1277149" y="1424439"/>
              <a:ext cx="0" cy="134662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06" name="Line 165"/>
            <p:cNvSpPr>
              <a:spLocks noChangeShapeType="1"/>
            </p:cNvSpPr>
            <p:nvPr/>
          </p:nvSpPr>
          <p:spPr bwMode="auto">
            <a:xfrm flipV="1">
              <a:off x="2885410" y="4465627"/>
              <a:ext cx="1609329" cy="1125569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07" name="Line 166"/>
            <p:cNvSpPr>
              <a:spLocks noChangeShapeType="1"/>
            </p:cNvSpPr>
            <p:nvPr/>
          </p:nvSpPr>
          <p:spPr bwMode="auto">
            <a:xfrm flipV="1">
              <a:off x="1277149" y="3338990"/>
              <a:ext cx="1608261" cy="1126637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08" name="Line 167"/>
            <p:cNvSpPr>
              <a:spLocks noChangeShapeType="1"/>
            </p:cNvSpPr>
            <p:nvPr/>
          </p:nvSpPr>
          <p:spPr bwMode="auto">
            <a:xfrm flipH="1">
              <a:off x="2885410" y="4465627"/>
              <a:ext cx="1609329" cy="1125569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09" name="Line 168"/>
            <p:cNvSpPr>
              <a:spLocks noChangeShapeType="1"/>
            </p:cNvSpPr>
            <p:nvPr/>
          </p:nvSpPr>
          <p:spPr bwMode="auto">
            <a:xfrm flipH="1" flipV="1">
              <a:off x="2885410" y="3338990"/>
              <a:ext cx="1609329" cy="1126637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10" name="Line 169"/>
            <p:cNvSpPr>
              <a:spLocks noChangeShapeType="1"/>
            </p:cNvSpPr>
            <p:nvPr/>
          </p:nvSpPr>
          <p:spPr bwMode="auto">
            <a:xfrm flipH="1">
              <a:off x="1277149" y="3338990"/>
              <a:ext cx="1608261" cy="1126637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11" name="Line 170"/>
            <p:cNvSpPr>
              <a:spLocks noChangeShapeType="1"/>
            </p:cNvSpPr>
            <p:nvPr/>
          </p:nvSpPr>
          <p:spPr bwMode="auto">
            <a:xfrm flipH="1" flipV="1">
              <a:off x="1277149" y="4465627"/>
              <a:ext cx="1608261" cy="1125569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12" name="Line 171"/>
            <p:cNvSpPr>
              <a:spLocks noChangeShapeType="1"/>
            </p:cNvSpPr>
            <p:nvPr/>
          </p:nvSpPr>
          <p:spPr bwMode="auto">
            <a:xfrm>
              <a:off x="1277149" y="4465627"/>
              <a:ext cx="1608261" cy="1125569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13" name="Line 172"/>
            <p:cNvSpPr>
              <a:spLocks noChangeShapeType="1"/>
            </p:cNvSpPr>
            <p:nvPr/>
          </p:nvSpPr>
          <p:spPr bwMode="auto">
            <a:xfrm flipH="1">
              <a:off x="1277149" y="3338990"/>
              <a:ext cx="1608261" cy="1126637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14" name="Line 173"/>
            <p:cNvSpPr>
              <a:spLocks noChangeShapeType="1"/>
            </p:cNvSpPr>
            <p:nvPr/>
          </p:nvSpPr>
          <p:spPr bwMode="auto">
            <a:xfrm flipH="1" flipV="1">
              <a:off x="2885410" y="3338990"/>
              <a:ext cx="1609329" cy="1126637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15" name="Line 174"/>
            <p:cNvSpPr>
              <a:spLocks noChangeShapeType="1"/>
            </p:cNvSpPr>
            <p:nvPr/>
          </p:nvSpPr>
          <p:spPr bwMode="auto">
            <a:xfrm flipV="1">
              <a:off x="2885410" y="4465627"/>
              <a:ext cx="1609329" cy="1125569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21" name="Line 180"/>
            <p:cNvSpPr>
              <a:spLocks noChangeShapeType="1"/>
            </p:cNvSpPr>
            <p:nvPr/>
          </p:nvSpPr>
          <p:spPr bwMode="auto">
            <a:xfrm>
              <a:off x="2364526" y="4465627"/>
              <a:ext cx="519105" cy="112770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36" name="Line 195"/>
            <p:cNvSpPr>
              <a:spLocks noChangeShapeType="1"/>
            </p:cNvSpPr>
            <p:nvPr/>
          </p:nvSpPr>
          <p:spPr bwMode="auto">
            <a:xfrm flipH="1">
              <a:off x="2364272" y="3339523"/>
              <a:ext cx="523589" cy="111699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1043" name="Line 202"/>
            <p:cNvSpPr>
              <a:spLocks noChangeShapeType="1"/>
            </p:cNvSpPr>
            <p:nvPr/>
          </p:nvSpPr>
          <p:spPr bwMode="auto">
            <a:xfrm>
              <a:off x="2884876" y="4465627"/>
              <a:ext cx="1611464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615" name="Rectangle 223"/>
            <p:cNvSpPr>
              <a:spLocks noChangeArrowheads="1"/>
            </p:cNvSpPr>
            <p:nvPr/>
          </p:nvSpPr>
          <p:spPr bwMode="auto">
            <a:xfrm rot="16200000">
              <a:off x="3736971" y="4323801"/>
              <a:ext cx="27090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70°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5" name="Line 256"/>
            <p:cNvSpPr>
              <a:spLocks noChangeShapeType="1"/>
            </p:cNvSpPr>
            <p:nvPr/>
          </p:nvSpPr>
          <p:spPr bwMode="auto">
            <a:xfrm>
              <a:off x="2361070" y="4465627"/>
              <a:ext cx="195426" cy="90772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716" name="Line 257"/>
            <p:cNvSpPr>
              <a:spLocks noChangeShapeType="1"/>
            </p:cNvSpPr>
            <p:nvPr/>
          </p:nvSpPr>
          <p:spPr bwMode="auto">
            <a:xfrm>
              <a:off x="2885410" y="3338990"/>
              <a:ext cx="196494" cy="9184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717" name="Rectangle 258"/>
            <p:cNvSpPr>
              <a:spLocks noChangeArrowheads="1"/>
            </p:cNvSpPr>
            <p:nvPr/>
          </p:nvSpPr>
          <p:spPr bwMode="auto">
            <a:xfrm rot="17700000">
              <a:off x="2546779" y="3857592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120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9" name="Line 260"/>
            <p:cNvSpPr>
              <a:spLocks noChangeShapeType="1"/>
            </p:cNvSpPr>
            <p:nvPr/>
          </p:nvSpPr>
          <p:spPr bwMode="auto">
            <a:xfrm flipV="1">
              <a:off x="2509508" y="3408403"/>
              <a:ext cx="525408" cy="1126637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728" name="Line 269"/>
            <p:cNvSpPr>
              <a:spLocks noChangeShapeType="1"/>
            </p:cNvSpPr>
            <p:nvPr/>
          </p:nvSpPr>
          <p:spPr bwMode="auto">
            <a:xfrm flipH="1">
              <a:off x="1124439" y="2771064"/>
              <a:ext cx="152710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729" name="Line 270"/>
            <p:cNvSpPr>
              <a:spLocks noChangeShapeType="1"/>
            </p:cNvSpPr>
            <p:nvPr/>
          </p:nvSpPr>
          <p:spPr bwMode="auto">
            <a:xfrm flipH="1">
              <a:off x="1124439" y="1424439"/>
              <a:ext cx="152710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730" name="Rectangle 271"/>
            <p:cNvSpPr>
              <a:spLocks noChangeArrowheads="1"/>
            </p:cNvSpPr>
            <p:nvPr/>
          </p:nvSpPr>
          <p:spPr bwMode="auto">
            <a:xfrm rot="16200000">
              <a:off x="951795" y="2031144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130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3" name="Line 274"/>
            <p:cNvSpPr>
              <a:spLocks noChangeShapeType="1"/>
            </p:cNvSpPr>
            <p:nvPr/>
          </p:nvSpPr>
          <p:spPr bwMode="auto">
            <a:xfrm flipV="1">
              <a:off x="1175698" y="1424439"/>
              <a:ext cx="0" cy="1346625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745" name="Line 284"/>
            <p:cNvSpPr>
              <a:spLocks noChangeShapeType="1"/>
            </p:cNvSpPr>
            <p:nvPr/>
          </p:nvSpPr>
          <p:spPr bwMode="auto">
            <a:xfrm>
              <a:off x="4494738" y="1942372"/>
              <a:ext cx="243482" cy="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746" name="Rectangle 285"/>
            <p:cNvSpPr>
              <a:spLocks noChangeArrowheads="1"/>
            </p:cNvSpPr>
            <p:nvPr/>
          </p:nvSpPr>
          <p:spPr bwMode="auto">
            <a:xfrm rot="16200000">
              <a:off x="4513343" y="224899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8" name="Line 287"/>
            <p:cNvSpPr>
              <a:spLocks noChangeShapeType="1"/>
            </p:cNvSpPr>
            <p:nvPr/>
          </p:nvSpPr>
          <p:spPr bwMode="auto">
            <a:xfrm flipV="1">
              <a:off x="4685893" y="1942372"/>
              <a:ext cx="0" cy="828692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757" name="Rectangle 296"/>
            <p:cNvSpPr>
              <a:spLocks noChangeArrowheads="1"/>
            </p:cNvSpPr>
            <p:nvPr/>
          </p:nvSpPr>
          <p:spPr bwMode="auto">
            <a:xfrm rot="16468375">
              <a:off x="2548088" y="4364314"/>
              <a:ext cx="37029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130°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6" name="Rectangle 345"/>
            <p:cNvSpPr>
              <a:spLocks noChangeArrowheads="1"/>
            </p:cNvSpPr>
            <p:nvPr/>
          </p:nvSpPr>
          <p:spPr bwMode="auto">
            <a:xfrm rot="4294959">
              <a:off x="4759184" y="1989370"/>
              <a:ext cx="27090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400" dirty="0">
                  <a:solidFill>
                    <a:srgbClr val="008080"/>
                  </a:solidFill>
                </a:rPr>
                <a:t>4</a:t>
              </a: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0°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Freihandform 1045"/>
            <p:cNvSpPr/>
            <p:nvPr/>
          </p:nvSpPr>
          <p:spPr>
            <a:xfrm>
              <a:off x="1273237" y="1422462"/>
              <a:ext cx="3221406" cy="844016"/>
            </a:xfrm>
            <a:custGeom>
              <a:avLst/>
              <a:gdLst>
                <a:gd name="connsiteX0" fmla="*/ 0 w 4798337"/>
                <a:gd name="connsiteY0" fmla="*/ 0 h 1243213"/>
                <a:gd name="connsiteX1" fmla="*/ 2480650 w 4798337"/>
                <a:gd name="connsiteY1" fmla="*/ 1231272 h 1243213"/>
                <a:gd name="connsiteX2" fmla="*/ 4798337 w 4798337"/>
                <a:gd name="connsiteY2" fmla="*/ 778598 h 1243213"/>
                <a:gd name="connsiteX0" fmla="*/ 0 w 4798337"/>
                <a:gd name="connsiteY0" fmla="*/ 0 h 1262865"/>
                <a:gd name="connsiteX1" fmla="*/ 2480650 w 4798337"/>
                <a:gd name="connsiteY1" fmla="*/ 1231272 h 1262865"/>
                <a:gd name="connsiteX2" fmla="*/ 4798337 w 4798337"/>
                <a:gd name="connsiteY2" fmla="*/ 778598 h 1262865"/>
                <a:gd name="connsiteX0" fmla="*/ 0 w 4798337"/>
                <a:gd name="connsiteY0" fmla="*/ 0 h 1267061"/>
                <a:gd name="connsiteX1" fmla="*/ 2480650 w 4798337"/>
                <a:gd name="connsiteY1" fmla="*/ 1231272 h 1267061"/>
                <a:gd name="connsiteX2" fmla="*/ 4798337 w 4798337"/>
                <a:gd name="connsiteY2" fmla="*/ 778598 h 1267061"/>
                <a:gd name="connsiteX0" fmla="*/ 0 w 4793574"/>
                <a:gd name="connsiteY0" fmla="*/ 0 h 1247750"/>
                <a:gd name="connsiteX1" fmla="*/ 2475887 w 4793574"/>
                <a:gd name="connsiteY1" fmla="*/ 1216984 h 1247750"/>
                <a:gd name="connsiteX2" fmla="*/ 4793574 w 4793574"/>
                <a:gd name="connsiteY2" fmla="*/ 764310 h 1247750"/>
                <a:gd name="connsiteX0" fmla="*/ 0 w 4793574"/>
                <a:gd name="connsiteY0" fmla="*/ 0 h 1247750"/>
                <a:gd name="connsiteX1" fmla="*/ 2475887 w 4793574"/>
                <a:gd name="connsiteY1" fmla="*/ 1216984 h 1247750"/>
                <a:gd name="connsiteX2" fmla="*/ 4793574 w 4793574"/>
                <a:gd name="connsiteY2" fmla="*/ 764310 h 1247750"/>
                <a:gd name="connsiteX0" fmla="*/ 0 w 4788811"/>
                <a:gd name="connsiteY0" fmla="*/ 0 h 1249680"/>
                <a:gd name="connsiteX1" fmla="*/ 2475887 w 4788811"/>
                <a:gd name="connsiteY1" fmla="*/ 1216984 h 1249680"/>
                <a:gd name="connsiteX2" fmla="*/ 4788811 w 4788811"/>
                <a:gd name="connsiteY2" fmla="*/ 778598 h 1249680"/>
                <a:gd name="connsiteX0" fmla="*/ 0 w 4788811"/>
                <a:gd name="connsiteY0" fmla="*/ 0 h 1257039"/>
                <a:gd name="connsiteX1" fmla="*/ 2475887 w 4788811"/>
                <a:gd name="connsiteY1" fmla="*/ 1216984 h 1257039"/>
                <a:gd name="connsiteX2" fmla="*/ 4788811 w 4788811"/>
                <a:gd name="connsiteY2" fmla="*/ 778598 h 1257039"/>
                <a:gd name="connsiteX0" fmla="*/ 0 w 4788811"/>
                <a:gd name="connsiteY0" fmla="*/ 0 h 1254680"/>
                <a:gd name="connsiteX1" fmla="*/ 2475887 w 4788811"/>
                <a:gd name="connsiteY1" fmla="*/ 1216984 h 1254680"/>
                <a:gd name="connsiteX2" fmla="*/ 4788811 w 4788811"/>
                <a:gd name="connsiteY2" fmla="*/ 778598 h 125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88811" h="1254680">
                  <a:moveTo>
                    <a:pt x="0" y="0"/>
                  </a:moveTo>
                  <a:cubicBezTo>
                    <a:pt x="864275" y="724584"/>
                    <a:pt x="1677752" y="1087218"/>
                    <a:pt x="2475887" y="1216984"/>
                  </a:cubicBezTo>
                  <a:cubicBezTo>
                    <a:pt x="3274022" y="1346750"/>
                    <a:pt x="4093392" y="1127086"/>
                    <a:pt x="4788811" y="778598"/>
                  </a:cubicBez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48" name="Bogen 1047"/>
            <p:cNvSpPr/>
            <p:nvPr/>
          </p:nvSpPr>
          <p:spPr>
            <a:xfrm>
              <a:off x="671583" y="563011"/>
              <a:ext cx="4424292" cy="4424292"/>
            </a:xfrm>
            <a:prstGeom prst="arc">
              <a:avLst>
                <a:gd name="adj1" fmla="val 19195555"/>
                <a:gd name="adj2" fmla="val 0"/>
              </a:avLst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latin typeface="Arial" charset="0"/>
              </a:endParaRPr>
            </a:p>
          </p:txBody>
        </p:sp>
        <p:sp>
          <p:nvSpPr>
            <p:cNvPr id="1049" name="Bogen 1048"/>
            <p:cNvSpPr/>
            <p:nvPr/>
          </p:nvSpPr>
          <p:spPr>
            <a:xfrm>
              <a:off x="2063190" y="4167747"/>
              <a:ext cx="595758" cy="595758"/>
            </a:xfrm>
            <a:prstGeom prst="arc">
              <a:avLst>
                <a:gd name="adj1" fmla="val 17739766"/>
                <a:gd name="adj2" fmla="val 3920281"/>
              </a:avLst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latin typeface="Arial" charset="0"/>
              </a:endParaRPr>
            </a:p>
          </p:txBody>
        </p:sp>
        <p:sp>
          <p:nvSpPr>
            <p:cNvPr id="1050" name="Bogen 1049"/>
            <p:cNvSpPr/>
            <p:nvPr/>
          </p:nvSpPr>
          <p:spPr>
            <a:xfrm>
              <a:off x="3948506" y="3919395"/>
              <a:ext cx="1092464" cy="1092464"/>
            </a:xfrm>
            <a:prstGeom prst="arc">
              <a:avLst>
                <a:gd name="adj1" fmla="val 8690168"/>
                <a:gd name="adj2" fmla="val 12902653"/>
              </a:avLst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latin typeface="Arial" charset="0"/>
              </a:endParaRPr>
            </a:p>
          </p:txBody>
        </p:sp>
        <p:sp>
          <p:nvSpPr>
            <p:cNvPr id="1052" name="Textfeld 1051"/>
            <p:cNvSpPr txBox="1"/>
            <p:nvPr/>
          </p:nvSpPr>
          <p:spPr>
            <a:xfrm>
              <a:off x="1212978" y="1185343"/>
              <a:ext cx="458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A‘‘</a:t>
              </a:r>
              <a:endParaRPr lang="de-AT" sz="1400" dirty="0"/>
            </a:p>
          </p:txBody>
        </p:sp>
        <p:sp>
          <p:nvSpPr>
            <p:cNvPr id="641" name="Textfeld 640"/>
            <p:cNvSpPr txBox="1"/>
            <p:nvPr/>
          </p:nvSpPr>
          <p:spPr>
            <a:xfrm>
              <a:off x="4416488" y="1701637"/>
              <a:ext cx="458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B‘‘</a:t>
              </a:r>
              <a:endParaRPr lang="de-AT" sz="1400" dirty="0"/>
            </a:p>
          </p:txBody>
        </p:sp>
        <p:sp>
          <p:nvSpPr>
            <p:cNvPr id="642" name="Textfeld 641"/>
            <p:cNvSpPr txBox="1"/>
            <p:nvPr/>
          </p:nvSpPr>
          <p:spPr>
            <a:xfrm>
              <a:off x="2692753" y="2758979"/>
              <a:ext cx="11090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/>
                <a:t>C</a:t>
              </a:r>
              <a:r>
                <a:rPr lang="de-AT" sz="1400" dirty="0" smtClean="0"/>
                <a:t>‘‘=D‘‘</a:t>
              </a:r>
              <a:endParaRPr lang="de-AT" sz="1400" dirty="0"/>
            </a:p>
          </p:txBody>
        </p:sp>
        <p:sp>
          <p:nvSpPr>
            <p:cNvPr id="643" name="Textfeld 642"/>
            <p:cNvSpPr txBox="1"/>
            <p:nvPr/>
          </p:nvSpPr>
          <p:spPr>
            <a:xfrm>
              <a:off x="1102972" y="4167759"/>
              <a:ext cx="458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A‘</a:t>
              </a:r>
              <a:endParaRPr lang="de-AT" sz="1400" dirty="0"/>
            </a:p>
          </p:txBody>
        </p:sp>
        <p:sp>
          <p:nvSpPr>
            <p:cNvPr id="644" name="Textfeld 643"/>
            <p:cNvSpPr txBox="1"/>
            <p:nvPr/>
          </p:nvSpPr>
          <p:spPr>
            <a:xfrm>
              <a:off x="4325143" y="4161538"/>
              <a:ext cx="458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B‘</a:t>
              </a:r>
              <a:endParaRPr lang="de-AT" sz="1400" dirty="0"/>
            </a:p>
          </p:txBody>
        </p:sp>
        <p:sp>
          <p:nvSpPr>
            <p:cNvPr id="645" name="Textfeld 644"/>
            <p:cNvSpPr txBox="1"/>
            <p:nvPr/>
          </p:nvSpPr>
          <p:spPr>
            <a:xfrm>
              <a:off x="2834672" y="5517460"/>
              <a:ext cx="7927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D‘</a:t>
              </a:r>
              <a:endParaRPr lang="de-AT" sz="1400" dirty="0"/>
            </a:p>
          </p:txBody>
        </p:sp>
        <p:sp>
          <p:nvSpPr>
            <p:cNvPr id="646" name="Textfeld 645"/>
            <p:cNvSpPr txBox="1"/>
            <p:nvPr/>
          </p:nvSpPr>
          <p:spPr>
            <a:xfrm>
              <a:off x="2840671" y="3075246"/>
              <a:ext cx="4088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C‘</a:t>
              </a:r>
              <a:endParaRPr lang="de-AT" sz="1400" dirty="0"/>
            </a:p>
          </p:txBody>
        </p:sp>
        <p:sp>
          <p:nvSpPr>
            <p:cNvPr id="647" name="Textfeld 646"/>
            <p:cNvSpPr txBox="1"/>
            <p:nvPr/>
          </p:nvSpPr>
          <p:spPr>
            <a:xfrm>
              <a:off x="2063992" y="4306795"/>
              <a:ext cx="7927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E‘</a:t>
              </a:r>
              <a:endParaRPr lang="de-AT" sz="1400" dirty="0"/>
            </a:p>
          </p:txBody>
        </p:sp>
        <p:sp>
          <p:nvSpPr>
            <p:cNvPr id="648" name="Textfeld 647"/>
            <p:cNvSpPr txBox="1"/>
            <p:nvPr/>
          </p:nvSpPr>
          <p:spPr>
            <a:xfrm>
              <a:off x="4626112" y="1150912"/>
              <a:ext cx="458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>
                  <a:latin typeface="Symbol" panose="05050102010706020507" pitchFamily="18" charset="2"/>
                </a:rPr>
                <a:t>a</a:t>
              </a:r>
              <a:r>
                <a:rPr lang="de-AT" sz="1400" dirty="0" smtClean="0"/>
                <a:t>‘‘</a:t>
              </a:r>
              <a:endParaRPr lang="de-AT" sz="1400" dirty="0"/>
            </a:p>
          </p:txBody>
        </p:sp>
      </p:grpSp>
      <p:sp>
        <p:nvSpPr>
          <p:cNvPr id="1054" name="Textfeld 1053"/>
          <p:cNvSpPr txBox="1"/>
          <p:nvPr/>
        </p:nvSpPr>
        <p:spPr>
          <a:xfrm>
            <a:off x="-1" y="458670"/>
            <a:ext cx="68730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Eine HP- Fläche ist durch das windschiefe </a:t>
            </a:r>
            <a:r>
              <a:rPr lang="de-AT" sz="1400" dirty="0" err="1"/>
              <a:t>Erzeugendenvierseit</a:t>
            </a:r>
            <a:r>
              <a:rPr lang="de-AT" sz="1400" dirty="0"/>
              <a:t> ADBC festgelegt. </a:t>
            </a:r>
            <a:br>
              <a:rPr lang="de-AT" sz="1400" dirty="0"/>
            </a:br>
            <a:r>
              <a:rPr lang="de-AT" sz="1400" dirty="0"/>
              <a:t>Der Grundriss der HP- Fläche ist eine Raute.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/>
              <a:t>Erzeuge die HP- Fläche mit einem CAD- Programm 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/>
              <a:t>Trimme die HP- Fläche </a:t>
            </a:r>
            <a:r>
              <a:rPr lang="de-AT" sz="1400" dirty="0" smtClean="0"/>
              <a:t>mit zwei </a:t>
            </a:r>
            <a:r>
              <a:rPr lang="de-AT" sz="1400" dirty="0"/>
              <a:t>lotrechten Ebene durch EC und ED.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/>
              <a:t>Trimme außerdem die HP- Fläche mit der zweitprojizierenden 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</a:t>
            </a:r>
            <a:r>
              <a:rPr lang="de-AT" sz="1400" dirty="0" smtClean="0"/>
              <a:t/>
            </a:r>
            <a:br>
              <a:rPr lang="de-AT" sz="1400" dirty="0" smtClean="0"/>
            </a:br>
            <a:r>
              <a:rPr lang="de-AT" sz="1400" dirty="0" smtClean="0"/>
              <a:t>durch </a:t>
            </a:r>
            <a:r>
              <a:rPr lang="de-AT" sz="1400" dirty="0"/>
              <a:t>C und D, welche zu </a:t>
            </a:r>
            <a:r>
              <a:rPr lang="de-AT" sz="1400" dirty="0">
                <a:latin typeface="Symbol" panose="05050102010706020507" pitchFamily="18" charset="2"/>
              </a:rPr>
              <a:t>p</a:t>
            </a:r>
            <a:r>
              <a:rPr lang="de-AT" sz="1400" baseline="-25000" dirty="0"/>
              <a:t>1</a:t>
            </a:r>
            <a:r>
              <a:rPr lang="de-AT" sz="1400" dirty="0"/>
              <a:t> unter 40° geneigt ist.</a:t>
            </a:r>
          </a:p>
        </p:txBody>
      </p:sp>
      <p:grpSp>
        <p:nvGrpSpPr>
          <p:cNvPr id="1055" name="Gruppieren 1054"/>
          <p:cNvGrpSpPr/>
          <p:nvPr/>
        </p:nvGrpSpPr>
        <p:grpSpPr>
          <a:xfrm>
            <a:off x="5676522" y="466480"/>
            <a:ext cx="3389819" cy="2525590"/>
            <a:chOff x="5653769" y="1373743"/>
            <a:chExt cx="3789320" cy="2823239"/>
          </a:xfrm>
        </p:grpSpPr>
        <p:sp>
          <p:nvSpPr>
            <p:cNvPr id="821" name="Line 359"/>
            <p:cNvSpPr>
              <a:spLocks noChangeShapeType="1"/>
            </p:cNvSpPr>
            <p:nvPr/>
          </p:nvSpPr>
          <p:spPr bwMode="auto">
            <a:xfrm flipH="1" flipV="1">
              <a:off x="8337550" y="1545856"/>
              <a:ext cx="720725" cy="2103438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22" name="Line 360"/>
            <p:cNvSpPr>
              <a:spLocks noChangeShapeType="1"/>
            </p:cNvSpPr>
            <p:nvPr/>
          </p:nvSpPr>
          <p:spPr bwMode="auto">
            <a:xfrm flipH="1">
              <a:off x="5926138" y="2309444"/>
              <a:ext cx="722313" cy="94615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23" name="Line 361"/>
            <p:cNvSpPr>
              <a:spLocks noChangeShapeType="1"/>
            </p:cNvSpPr>
            <p:nvPr/>
          </p:nvSpPr>
          <p:spPr bwMode="auto">
            <a:xfrm>
              <a:off x="8337550" y="1545856"/>
              <a:ext cx="720725" cy="2103438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824" name="Line 362"/>
            <p:cNvSpPr>
              <a:spLocks noChangeShapeType="1"/>
            </p:cNvSpPr>
            <p:nvPr/>
          </p:nvSpPr>
          <p:spPr bwMode="auto">
            <a:xfrm flipH="1">
              <a:off x="6991350" y="1545856"/>
              <a:ext cx="1346200" cy="954088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826" name="Line 364"/>
            <p:cNvSpPr>
              <a:spLocks noChangeShapeType="1"/>
            </p:cNvSpPr>
            <p:nvPr/>
          </p:nvSpPr>
          <p:spPr bwMode="auto">
            <a:xfrm flipV="1">
              <a:off x="5926138" y="2309444"/>
              <a:ext cx="722313" cy="94615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827" name="Line 365"/>
            <p:cNvSpPr>
              <a:spLocks noChangeShapeType="1"/>
            </p:cNvSpPr>
            <p:nvPr/>
          </p:nvSpPr>
          <p:spPr bwMode="auto">
            <a:xfrm flipH="1" flipV="1">
              <a:off x="6648450" y="2309444"/>
              <a:ext cx="2409825" cy="133985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494" name="Line 481"/>
            <p:cNvSpPr>
              <a:spLocks noChangeShapeType="1"/>
            </p:cNvSpPr>
            <p:nvPr/>
          </p:nvSpPr>
          <p:spPr bwMode="auto">
            <a:xfrm flipV="1">
              <a:off x="6648450" y="3649294"/>
              <a:ext cx="2409825" cy="5476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495" name="Line 482"/>
            <p:cNvSpPr>
              <a:spLocks noChangeShapeType="1"/>
            </p:cNvSpPr>
            <p:nvPr/>
          </p:nvSpPr>
          <p:spPr bwMode="auto">
            <a:xfrm>
              <a:off x="5926138" y="3255594"/>
              <a:ext cx="722313" cy="9413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01" name="Line 488"/>
            <p:cNvSpPr>
              <a:spLocks noChangeShapeType="1"/>
            </p:cNvSpPr>
            <p:nvPr/>
          </p:nvSpPr>
          <p:spPr bwMode="auto">
            <a:xfrm flipH="1">
              <a:off x="5926136" y="2707480"/>
              <a:ext cx="2403272" cy="54811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06" name="Line 493"/>
            <p:cNvSpPr>
              <a:spLocks noChangeShapeType="1"/>
            </p:cNvSpPr>
            <p:nvPr/>
          </p:nvSpPr>
          <p:spPr bwMode="auto">
            <a:xfrm flipH="1" flipV="1">
              <a:off x="8332674" y="2707480"/>
              <a:ext cx="727347" cy="94242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10" name="Line 497"/>
            <p:cNvSpPr>
              <a:spLocks noChangeShapeType="1"/>
            </p:cNvSpPr>
            <p:nvPr/>
          </p:nvSpPr>
          <p:spPr bwMode="auto">
            <a:xfrm flipV="1">
              <a:off x="7216775" y="3649294"/>
              <a:ext cx="1841500" cy="460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11" name="Line 498"/>
            <p:cNvSpPr>
              <a:spLocks noChangeShapeType="1"/>
            </p:cNvSpPr>
            <p:nvPr/>
          </p:nvSpPr>
          <p:spPr bwMode="auto">
            <a:xfrm>
              <a:off x="5926138" y="3255594"/>
              <a:ext cx="1290638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96" name="Line 519"/>
            <p:cNvSpPr>
              <a:spLocks noChangeShapeType="1"/>
            </p:cNvSpPr>
            <p:nvPr/>
          </p:nvSpPr>
          <p:spPr bwMode="auto">
            <a:xfrm flipV="1">
              <a:off x="6648450" y="2309444"/>
              <a:ext cx="0" cy="18875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47" name="Freihandform 1046"/>
            <p:cNvSpPr/>
            <p:nvPr/>
          </p:nvSpPr>
          <p:spPr>
            <a:xfrm>
              <a:off x="5924550" y="2726924"/>
              <a:ext cx="1807369" cy="534226"/>
            </a:xfrm>
            <a:custGeom>
              <a:avLst/>
              <a:gdLst>
                <a:gd name="connsiteX0" fmla="*/ 0 w 1807369"/>
                <a:gd name="connsiteY0" fmla="*/ 543394 h 543394"/>
                <a:gd name="connsiteX1" fmla="*/ 1092994 w 1807369"/>
                <a:gd name="connsiteY1" fmla="*/ 9994 h 543394"/>
                <a:gd name="connsiteX2" fmla="*/ 1807369 w 1807369"/>
                <a:gd name="connsiteY2" fmla="*/ 195731 h 543394"/>
                <a:gd name="connsiteX0" fmla="*/ 0 w 1807369"/>
                <a:gd name="connsiteY0" fmla="*/ 533867 h 533867"/>
                <a:gd name="connsiteX1" fmla="*/ 1092994 w 1807369"/>
                <a:gd name="connsiteY1" fmla="*/ 467 h 533867"/>
                <a:gd name="connsiteX2" fmla="*/ 1807369 w 1807369"/>
                <a:gd name="connsiteY2" fmla="*/ 186204 h 533867"/>
                <a:gd name="connsiteX0" fmla="*/ 0 w 1807369"/>
                <a:gd name="connsiteY0" fmla="*/ 534226 h 534226"/>
                <a:gd name="connsiteX1" fmla="*/ 1092994 w 1807369"/>
                <a:gd name="connsiteY1" fmla="*/ 826 h 534226"/>
                <a:gd name="connsiteX2" fmla="*/ 1807369 w 1807369"/>
                <a:gd name="connsiteY2" fmla="*/ 186563 h 534226"/>
                <a:gd name="connsiteX0" fmla="*/ 0 w 1807369"/>
                <a:gd name="connsiteY0" fmla="*/ 534226 h 534226"/>
                <a:gd name="connsiteX1" fmla="*/ 1092994 w 1807369"/>
                <a:gd name="connsiteY1" fmla="*/ 826 h 534226"/>
                <a:gd name="connsiteX2" fmla="*/ 1807369 w 1807369"/>
                <a:gd name="connsiteY2" fmla="*/ 186563 h 534226"/>
                <a:gd name="connsiteX0" fmla="*/ 0 w 1807369"/>
                <a:gd name="connsiteY0" fmla="*/ 534226 h 534226"/>
                <a:gd name="connsiteX1" fmla="*/ 1092994 w 1807369"/>
                <a:gd name="connsiteY1" fmla="*/ 826 h 534226"/>
                <a:gd name="connsiteX2" fmla="*/ 1807369 w 1807369"/>
                <a:gd name="connsiteY2" fmla="*/ 186563 h 534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7369" h="534226">
                  <a:moveTo>
                    <a:pt x="0" y="534226"/>
                  </a:moveTo>
                  <a:cubicBezTo>
                    <a:pt x="433983" y="208391"/>
                    <a:pt x="744141" y="8764"/>
                    <a:pt x="1092994" y="826"/>
                  </a:cubicBezTo>
                  <a:cubicBezTo>
                    <a:pt x="1394222" y="-9493"/>
                    <a:pt x="1617266" y="78216"/>
                    <a:pt x="1807369" y="186563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40" name="Line 362"/>
            <p:cNvSpPr>
              <a:spLocks noChangeShapeType="1"/>
            </p:cNvSpPr>
            <p:nvPr/>
          </p:nvSpPr>
          <p:spPr bwMode="auto">
            <a:xfrm flipH="1">
              <a:off x="5924550" y="2499943"/>
              <a:ext cx="1060450" cy="7564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649" name="Textfeld 648"/>
            <p:cNvSpPr txBox="1"/>
            <p:nvPr/>
          </p:nvSpPr>
          <p:spPr>
            <a:xfrm>
              <a:off x="6454775" y="2042456"/>
              <a:ext cx="458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A</a:t>
              </a:r>
              <a:endParaRPr lang="de-AT" sz="1400" dirty="0"/>
            </a:p>
          </p:txBody>
        </p:sp>
        <p:sp>
          <p:nvSpPr>
            <p:cNvPr id="650" name="Textfeld 649"/>
            <p:cNvSpPr txBox="1"/>
            <p:nvPr/>
          </p:nvSpPr>
          <p:spPr>
            <a:xfrm>
              <a:off x="8323149" y="1373743"/>
              <a:ext cx="458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B</a:t>
              </a:r>
              <a:endParaRPr lang="de-AT" sz="1400" dirty="0"/>
            </a:p>
          </p:txBody>
        </p:sp>
        <p:sp>
          <p:nvSpPr>
            <p:cNvPr id="651" name="Textfeld 650"/>
            <p:cNvSpPr txBox="1"/>
            <p:nvPr/>
          </p:nvSpPr>
          <p:spPr>
            <a:xfrm>
              <a:off x="5653769" y="3116675"/>
              <a:ext cx="458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C</a:t>
              </a:r>
              <a:endParaRPr lang="de-AT" sz="1400" dirty="0"/>
            </a:p>
          </p:txBody>
        </p:sp>
        <p:sp>
          <p:nvSpPr>
            <p:cNvPr id="652" name="Textfeld 651"/>
            <p:cNvSpPr txBox="1"/>
            <p:nvPr/>
          </p:nvSpPr>
          <p:spPr>
            <a:xfrm>
              <a:off x="8984139" y="3452444"/>
              <a:ext cx="458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D</a:t>
              </a:r>
              <a:endParaRPr lang="de-AT" sz="1400" dirty="0"/>
            </a:p>
          </p:txBody>
        </p:sp>
        <p:sp>
          <p:nvSpPr>
            <p:cNvPr id="653" name="Textfeld 652"/>
            <p:cNvSpPr txBox="1"/>
            <p:nvPr/>
          </p:nvSpPr>
          <p:spPr>
            <a:xfrm>
              <a:off x="7123876" y="3643968"/>
              <a:ext cx="458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E</a:t>
              </a:r>
              <a:endParaRPr lang="de-AT" sz="1400" dirty="0"/>
            </a:p>
          </p:txBody>
        </p:sp>
        <p:sp>
          <p:nvSpPr>
            <p:cNvPr id="76" name="Line 519"/>
            <p:cNvSpPr>
              <a:spLocks noChangeShapeType="1"/>
            </p:cNvSpPr>
            <p:nvPr/>
          </p:nvSpPr>
          <p:spPr bwMode="auto">
            <a:xfrm flipV="1">
              <a:off x="8332674" y="1545473"/>
              <a:ext cx="0" cy="115962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 smtClean="0"/>
              <a:t>Beispiel: HP- Fläche als Regelfläche mit Solid </a:t>
            </a:r>
            <a:r>
              <a:rPr lang="de-AT" sz="2400" dirty="0"/>
              <a:t>Edge (ST 6)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6572816" y="395296"/>
            <a:ext cx="2493525" cy="1875026"/>
            <a:chOff x="5540410" y="1262331"/>
            <a:chExt cx="3902679" cy="2934651"/>
          </a:xfrm>
        </p:grpSpPr>
        <p:sp>
          <p:nvSpPr>
            <p:cNvPr id="6" name="Line 359"/>
            <p:cNvSpPr>
              <a:spLocks noChangeShapeType="1"/>
            </p:cNvSpPr>
            <p:nvPr/>
          </p:nvSpPr>
          <p:spPr bwMode="auto">
            <a:xfrm flipH="1" flipV="1">
              <a:off x="8337550" y="1545856"/>
              <a:ext cx="720725" cy="2103438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7" name="Line 360"/>
            <p:cNvSpPr>
              <a:spLocks noChangeShapeType="1"/>
            </p:cNvSpPr>
            <p:nvPr/>
          </p:nvSpPr>
          <p:spPr bwMode="auto">
            <a:xfrm flipH="1">
              <a:off x="5926138" y="2309444"/>
              <a:ext cx="722313" cy="94615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8" name="Line 361"/>
            <p:cNvSpPr>
              <a:spLocks noChangeShapeType="1"/>
            </p:cNvSpPr>
            <p:nvPr/>
          </p:nvSpPr>
          <p:spPr bwMode="auto">
            <a:xfrm>
              <a:off x="8337550" y="1545856"/>
              <a:ext cx="720725" cy="2103438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9" name="Line 362"/>
            <p:cNvSpPr>
              <a:spLocks noChangeShapeType="1"/>
            </p:cNvSpPr>
            <p:nvPr/>
          </p:nvSpPr>
          <p:spPr bwMode="auto">
            <a:xfrm flipH="1">
              <a:off x="6991350" y="1545856"/>
              <a:ext cx="1346200" cy="954088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0" name="Line 364"/>
            <p:cNvSpPr>
              <a:spLocks noChangeShapeType="1"/>
            </p:cNvSpPr>
            <p:nvPr/>
          </p:nvSpPr>
          <p:spPr bwMode="auto">
            <a:xfrm flipV="1">
              <a:off x="5926138" y="2309444"/>
              <a:ext cx="722313" cy="94615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1" name="Line 365"/>
            <p:cNvSpPr>
              <a:spLocks noChangeShapeType="1"/>
            </p:cNvSpPr>
            <p:nvPr/>
          </p:nvSpPr>
          <p:spPr bwMode="auto">
            <a:xfrm flipH="1" flipV="1">
              <a:off x="6648450" y="2309444"/>
              <a:ext cx="2409825" cy="133985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2" name="Line 481"/>
            <p:cNvSpPr>
              <a:spLocks noChangeShapeType="1"/>
            </p:cNvSpPr>
            <p:nvPr/>
          </p:nvSpPr>
          <p:spPr bwMode="auto">
            <a:xfrm flipV="1">
              <a:off x="6648450" y="3649294"/>
              <a:ext cx="2409825" cy="5476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3" name="Line 482"/>
            <p:cNvSpPr>
              <a:spLocks noChangeShapeType="1"/>
            </p:cNvSpPr>
            <p:nvPr/>
          </p:nvSpPr>
          <p:spPr bwMode="auto">
            <a:xfrm>
              <a:off x="5926138" y="3255594"/>
              <a:ext cx="722313" cy="9413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4" name="Line 488"/>
            <p:cNvSpPr>
              <a:spLocks noChangeShapeType="1"/>
            </p:cNvSpPr>
            <p:nvPr/>
          </p:nvSpPr>
          <p:spPr bwMode="auto">
            <a:xfrm flipH="1">
              <a:off x="5926136" y="2707480"/>
              <a:ext cx="2403272" cy="54811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5" name="Line 493"/>
            <p:cNvSpPr>
              <a:spLocks noChangeShapeType="1"/>
            </p:cNvSpPr>
            <p:nvPr/>
          </p:nvSpPr>
          <p:spPr bwMode="auto">
            <a:xfrm flipH="1" flipV="1">
              <a:off x="8332674" y="2707480"/>
              <a:ext cx="727347" cy="94242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6" name="Line 497"/>
            <p:cNvSpPr>
              <a:spLocks noChangeShapeType="1"/>
            </p:cNvSpPr>
            <p:nvPr/>
          </p:nvSpPr>
          <p:spPr bwMode="auto">
            <a:xfrm flipV="1">
              <a:off x="7216775" y="3649294"/>
              <a:ext cx="1841500" cy="460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7" name="Line 498"/>
            <p:cNvSpPr>
              <a:spLocks noChangeShapeType="1"/>
            </p:cNvSpPr>
            <p:nvPr/>
          </p:nvSpPr>
          <p:spPr bwMode="auto">
            <a:xfrm>
              <a:off x="5926138" y="3255594"/>
              <a:ext cx="1290638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8" name="Line 519"/>
            <p:cNvSpPr>
              <a:spLocks noChangeShapeType="1"/>
            </p:cNvSpPr>
            <p:nvPr/>
          </p:nvSpPr>
          <p:spPr bwMode="auto">
            <a:xfrm flipV="1">
              <a:off x="6648450" y="2309444"/>
              <a:ext cx="0" cy="18875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9" name="Freihandform 18"/>
            <p:cNvSpPr/>
            <p:nvPr/>
          </p:nvSpPr>
          <p:spPr>
            <a:xfrm>
              <a:off x="5924550" y="2726924"/>
              <a:ext cx="1807369" cy="534226"/>
            </a:xfrm>
            <a:custGeom>
              <a:avLst/>
              <a:gdLst>
                <a:gd name="connsiteX0" fmla="*/ 0 w 1807369"/>
                <a:gd name="connsiteY0" fmla="*/ 543394 h 543394"/>
                <a:gd name="connsiteX1" fmla="*/ 1092994 w 1807369"/>
                <a:gd name="connsiteY1" fmla="*/ 9994 h 543394"/>
                <a:gd name="connsiteX2" fmla="*/ 1807369 w 1807369"/>
                <a:gd name="connsiteY2" fmla="*/ 195731 h 543394"/>
                <a:gd name="connsiteX0" fmla="*/ 0 w 1807369"/>
                <a:gd name="connsiteY0" fmla="*/ 533867 h 533867"/>
                <a:gd name="connsiteX1" fmla="*/ 1092994 w 1807369"/>
                <a:gd name="connsiteY1" fmla="*/ 467 h 533867"/>
                <a:gd name="connsiteX2" fmla="*/ 1807369 w 1807369"/>
                <a:gd name="connsiteY2" fmla="*/ 186204 h 533867"/>
                <a:gd name="connsiteX0" fmla="*/ 0 w 1807369"/>
                <a:gd name="connsiteY0" fmla="*/ 534226 h 534226"/>
                <a:gd name="connsiteX1" fmla="*/ 1092994 w 1807369"/>
                <a:gd name="connsiteY1" fmla="*/ 826 h 534226"/>
                <a:gd name="connsiteX2" fmla="*/ 1807369 w 1807369"/>
                <a:gd name="connsiteY2" fmla="*/ 186563 h 534226"/>
                <a:gd name="connsiteX0" fmla="*/ 0 w 1807369"/>
                <a:gd name="connsiteY0" fmla="*/ 534226 h 534226"/>
                <a:gd name="connsiteX1" fmla="*/ 1092994 w 1807369"/>
                <a:gd name="connsiteY1" fmla="*/ 826 h 534226"/>
                <a:gd name="connsiteX2" fmla="*/ 1807369 w 1807369"/>
                <a:gd name="connsiteY2" fmla="*/ 186563 h 534226"/>
                <a:gd name="connsiteX0" fmla="*/ 0 w 1807369"/>
                <a:gd name="connsiteY0" fmla="*/ 534226 h 534226"/>
                <a:gd name="connsiteX1" fmla="*/ 1092994 w 1807369"/>
                <a:gd name="connsiteY1" fmla="*/ 826 h 534226"/>
                <a:gd name="connsiteX2" fmla="*/ 1807369 w 1807369"/>
                <a:gd name="connsiteY2" fmla="*/ 186563 h 534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7369" h="534226">
                  <a:moveTo>
                    <a:pt x="0" y="534226"/>
                  </a:moveTo>
                  <a:cubicBezTo>
                    <a:pt x="433983" y="208391"/>
                    <a:pt x="744141" y="8764"/>
                    <a:pt x="1092994" y="826"/>
                  </a:cubicBezTo>
                  <a:cubicBezTo>
                    <a:pt x="1394222" y="-9493"/>
                    <a:pt x="1617266" y="78216"/>
                    <a:pt x="1807369" y="186563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200"/>
            </a:p>
          </p:txBody>
        </p:sp>
        <p:sp>
          <p:nvSpPr>
            <p:cNvPr id="20" name="Line 362"/>
            <p:cNvSpPr>
              <a:spLocks noChangeShapeType="1"/>
            </p:cNvSpPr>
            <p:nvPr/>
          </p:nvSpPr>
          <p:spPr bwMode="auto">
            <a:xfrm flipH="1">
              <a:off x="5924550" y="2499943"/>
              <a:ext cx="1060450" cy="7564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6525623" y="1943267"/>
              <a:ext cx="458950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A</a:t>
              </a:r>
              <a:endParaRPr lang="de-AT" sz="12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8307562" y="1262331"/>
              <a:ext cx="644575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B</a:t>
              </a:r>
              <a:endParaRPr lang="de-AT" sz="12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5540410" y="3173354"/>
              <a:ext cx="458950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C</a:t>
              </a:r>
              <a:endParaRPr lang="de-AT" sz="12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8984139" y="3452444"/>
              <a:ext cx="458950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D</a:t>
              </a:r>
              <a:endParaRPr lang="de-AT" sz="12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7123875" y="3643968"/>
              <a:ext cx="458950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E</a:t>
              </a:r>
              <a:endParaRPr lang="de-AT" sz="1200" dirty="0"/>
            </a:p>
          </p:txBody>
        </p:sp>
        <p:sp>
          <p:nvSpPr>
            <p:cNvPr id="26" name="Line 519"/>
            <p:cNvSpPr>
              <a:spLocks noChangeShapeType="1"/>
            </p:cNvSpPr>
            <p:nvPr/>
          </p:nvSpPr>
          <p:spPr bwMode="auto">
            <a:xfrm flipV="1">
              <a:off x="8332674" y="1545473"/>
              <a:ext cx="0" cy="115962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</p:grpSp>
      <p:sp>
        <p:nvSpPr>
          <p:cNvPr id="27" name="Textfeld 26"/>
          <p:cNvSpPr txBox="1"/>
          <p:nvPr/>
        </p:nvSpPr>
        <p:spPr>
          <a:xfrm>
            <a:off x="0" y="1763815"/>
            <a:ext cx="5022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Erstelle zunächst zwei Skizzen:</a:t>
            </a:r>
            <a:endParaRPr lang="de-AT" dirty="0"/>
          </a:p>
        </p:txBody>
      </p:sp>
      <p:sp>
        <p:nvSpPr>
          <p:cNvPr id="28" name="Textfeld 27"/>
          <p:cNvSpPr txBox="1"/>
          <p:nvPr/>
        </p:nvSpPr>
        <p:spPr>
          <a:xfrm>
            <a:off x="0" y="490487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FF0000"/>
                </a:solidFill>
              </a:rPr>
              <a:t>Skizze 1: </a:t>
            </a:r>
            <a:r>
              <a:rPr lang="de-AT" dirty="0" smtClean="0"/>
              <a:t>Raute durch </a:t>
            </a:r>
            <a:r>
              <a:rPr lang="de-AT" dirty="0" smtClean="0">
                <a:solidFill>
                  <a:srgbClr val="FF0000"/>
                </a:solidFill>
              </a:rPr>
              <a:t>C</a:t>
            </a:r>
            <a:r>
              <a:rPr lang="de-AT" dirty="0" smtClean="0"/>
              <a:t> und </a:t>
            </a:r>
            <a:r>
              <a:rPr lang="de-AT" dirty="0" smtClean="0">
                <a:solidFill>
                  <a:srgbClr val="FF0000"/>
                </a:solidFill>
              </a:rPr>
              <a:t>D</a:t>
            </a:r>
            <a:r>
              <a:rPr lang="de-AT" dirty="0" smtClean="0"/>
              <a:t> mit den beiden Strecken zu </a:t>
            </a:r>
            <a:r>
              <a:rPr lang="de-AT" dirty="0" smtClean="0">
                <a:solidFill>
                  <a:srgbClr val="FF0000"/>
                </a:solidFill>
              </a:rPr>
              <a:t>E</a:t>
            </a:r>
            <a:r>
              <a:rPr lang="de-AT" dirty="0" smtClean="0"/>
              <a:t> in der </a:t>
            </a:r>
            <a:r>
              <a:rPr lang="de-AT" dirty="0" err="1" smtClean="0"/>
              <a:t>xy</a:t>
            </a:r>
            <a:r>
              <a:rPr lang="de-AT" dirty="0" smtClean="0"/>
              <a:t>-Ebene.</a:t>
            </a:r>
            <a:endParaRPr lang="de-AT" dirty="0"/>
          </a:p>
        </p:txBody>
      </p:sp>
      <p:sp>
        <p:nvSpPr>
          <p:cNvPr id="29" name="Textfeld 28"/>
          <p:cNvSpPr txBox="1"/>
          <p:nvPr/>
        </p:nvSpPr>
        <p:spPr>
          <a:xfrm>
            <a:off x="0" y="540922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0000FF"/>
                </a:solidFill>
              </a:rPr>
              <a:t>Skizze 2: </a:t>
            </a:r>
            <a:r>
              <a:rPr lang="de-AT" dirty="0" smtClean="0"/>
              <a:t>Die Punkte </a:t>
            </a:r>
            <a:r>
              <a:rPr lang="de-AT" dirty="0" smtClean="0">
                <a:solidFill>
                  <a:srgbClr val="0000FF"/>
                </a:solidFill>
              </a:rPr>
              <a:t>A</a:t>
            </a:r>
            <a:r>
              <a:rPr lang="de-AT" dirty="0" smtClean="0"/>
              <a:t> und </a:t>
            </a:r>
            <a:r>
              <a:rPr lang="de-AT" dirty="0" smtClean="0">
                <a:solidFill>
                  <a:srgbClr val="0000FF"/>
                </a:solidFill>
              </a:rPr>
              <a:t>B</a:t>
            </a:r>
            <a:r>
              <a:rPr lang="de-AT" dirty="0" smtClean="0"/>
              <a:t> in der </a:t>
            </a:r>
            <a:r>
              <a:rPr lang="de-AT" dirty="0" err="1" smtClean="0"/>
              <a:t>yz</a:t>
            </a:r>
            <a:r>
              <a:rPr lang="de-AT" dirty="0" smtClean="0"/>
              <a:t> – Ebene. Diese können entweder nur als Punkte eingezeichnet werden, oder so wie hier, Endpunkte von lotrechten Strecken durch die </a:t>
            </a:r>
            <a:r>
              <a:rPr lang="de-AT" dirty="0" err="1" smtClean="0"/>
              <a:t>Rauteneckpunkte</a:t>
            </a:r>
            <a:r>
              <a:rPr lang="de-AT" dirty="0" smtClean="0"/>
              <a:t> sein. </a:t>
            </a:r>
            <a:r>
              <a:rPr lang="de-AT" dirty="0" err="1" smtClean="0"/>
              <a:t>Weiters</a:t>
            </a:r>
            <a:r>
              <a:rPr lang="de-AT" dirty="0" smtClean="0"/>
              <a:t> kann hier auch schon eine </a:t>
            </a:r>
            <a:r>
              <a:rPr lang="de-AT" dirty="0" smtClean="0">
                <a:solidFill>
                  <a:srgbClr val="0000FF"/>
                </a:solidFill>
              </a:rPr>
              <a:t>Linie mit 40° </a:t>
            </a:r>
            <a:r>
              <a:rPr lang="de-AT" dirty="0" smtClean="0"/>
              <a:t>Neigung zur Basisebene eingezeichnet werden, durch welche die Ebene </a:t>
            </a:r>
            <a:r>
              <a:rPr lang="de-AT" dirty="0" smtClean="0">
                <a:latin typeface="Symbol" panose="05050102010706020507" pitchFamily="18" charset="2"/>
              </a:rPr>
              <a:t>a</a:t>
            </a:r>
            <a:r>
              <a:rPr lang="de-AT" dirty="0" smtClean="0"/>
              <a:t> geht.</a:t>
            </a:r>
            <a:endParaRPr lang="de-AT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10" y="1788462"/>
            <a:ext cx="4071437" cy="3224201"/>
          </a:xfrm>
          <a:prstGeom prst="rect">
            <a:avLst/>
          </a:prstGeom>
        </p:spPr>
      </p:pic>
      <p:grpSp>
        <p:nvGrpSpPr>
          <p:cNvPr id="86" name="Gruppieren 85"/>
          <p:cNvGrpSpPr/>
          <p:nvPr/>
        </p:nvGrpSpPr>
        <p:grpSpPr>
          <a:xfrm>
            <a:off x="390806" y="3489876"/>
            <a:ext cx="3335964" cy="851497"/>
            <a:chOff x="1133593" y="3489876"/>
            <a:chExt cx="3335964" cy="851497"/>
          </a:xfrm>
        </p:grpSpPr>
        <p:sp>
          <p:nvSpPr>
            <p:cNvPr id="30" name="Freihandform 29"/>
            <p:cNvSpPr/>
            <p:nvPr/>
          </p:nvSpPr>
          <p:spPr>
            <a:xfrm>
              <a:off x="1133593" y="3489876"/>
              <a:ext cx="3335964" cy="851497"/>
            </a:xfrm>
            <a:custGeom>
              <a:avLst/>
              <a:gdLst>
                <a:gd name="connsiteX0" fmla="*/ 769544 w 3340728"/>
                <a:gd name="connsiteY0" fmla="*/ 36213 h 841972"/>
                <a:gd name="connsiteX1" fmla="*/ 0 w 3340728"/>
                <a:gd name="connsiteY1" fmla="*/ 841972 h 841972"/>
                <a:gd name="connsiteX2" fmla="*/ 2562130 w 3340728"/>
                <a:gd name="connsiteY2" fmla="*/ 805758 h 841972"/>
                <a:gd name="connsiteX3" fmla="*/ 3340728 w 3340728"/>
                <a:gd name="connsiteY3" fmla="*/ 0 h 841972"/>
                <a:gd name="connsiteX4" fmla="*/ 769544 w 3340728"/>
                <a:gd name="connsiteY4" fmla="*/ 36213 h 841972"/>
                <a:gd name="connsiteX0" fmla="*/ 769544 w 3340728"/>
                <a:gd name="connsiteY0" fmla="*/ 36213 h 841972"/>
                <a:gd name="connsiteX1" fmla="*/ 0 w 3340728"/>
                <a:gd name="connsiteY1" fmla="*/ 841972 h 841972"/>
                <a:gd name="connsiteX2" fmla="*/ 2559749 w 3340728"/>
                <a:gd name="connsiteY2" fmla="*/ 808139 h 841972"/>
                <a:gd name="connsiteX3" fmla="*/ 3340728 w 3340728"/>
                <a:gd name="connsiteY3" fmla="*/ 0 h 841972"/>
                <a:gd name="connsiteX4" fmla="*/ 769544 w 3340728"/>
                <a:gd name="connsiteY4" fmla="*/ 36213 h 841972"/>
                <a:gd name="connsiteX0" fmla="*/ 771925 w 3340728"/>
                <a:gd name="connsiteY0" fmla="*/ 26688 h 841972"/>
                <a:gd name="connsiteX1" fmla="*/ 0 w 3340728"/>
                <a:gd name="connsiteY1" fmla="*/ 841972 h 841972"/>
                <a:gd name="connsiteX2" fmla="*/ 2559749 w 3340728"/>
                <a:gd name="connsiteY2" fmla="*/ 808139 h 841972"/>
                <a:gd name="connsiteX3" fmla="*/ 3340728 w 3340728"/>
                <a:gd name="connsiteY3" fmla="*/ 0 h 841972"/>
                <a:gd name="connsiteX4" fmla="*/ 771925 w 3340728"/>
                <a:gd name="connsiteY4" fmla="*/ 26688 h 841972"/>
                <a:gd name="connsiteX0" fmla="*/ 779068 w 3347871"/>
                <a:gd name="connsiteY0" fmla="*/ 26688 h 846735"/>
                <a:gd name="connsiteX1" fmla="*/ 0 w 3347871"/>
                <a:gd name="connsiteY1" fmla="*/ 846735 h 846735"/>
                <a:gd name="connsiteX2" fmla="*/ 2566892 w 3347871"/>
                <a:gd name="connsiteY2" fmla="*/ 808139 h 846735"/>
                <a:gd name="connsiteX3" fmla="*/ 3347871 w 3347871"/>
                <a:gd name="connsiteY3" fmla="*/ 0 h 846735"/>
                <a:gd name="connsiteX4" fmla="*/ 779068 w 3347871"/>
                <a:gd name="connsiteY4" fmla="*/ 26688 h 846735"/>
                <a:gd name="connsiteX0" fmla="*/ 779068 w 3335964"/>
                <a:gd name="connsiteY0" fmla="*/ 31450 h 851497"/>
                <a:gd name="connsiteX1" fmla="*/ 0 w 3335964"/>
                <a:gd name="connsiteY1" fmla="*/ 851497 h 851497"/>
                <a:gd name="connsiteX2" fmla="*/ 2566892 w 3335964"/>
                <a:gd name="connsiteY2" fmla="*/ 812901 h 851497"/>
                <a:gd name="connsiteX3" fmla="*/ 3335964 w 3335964"/>
                <a:gd name="connsiteY3" fmla="*/ 0 h 851497"/>
                <a:gd name="connsiteX4" fmla="*/ 779068 w 3335964"/>
                <a:gd name="connsiteY4" fmla="*/ 31450 h 851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5964" h="851497">
                  <a:moveTo>
                    <a:pt x="779068" y="31450"/>
                  </a:moveTo>
                  <a:lnTo>
                    <a:pt x="0" y="851497"/>
                  </a:lnTo>
                  <a:lnTo>
                    <a:pt x="2566892" y="812901"/>
                  </a:lnTo>
                  <a:lnTo>
                    <a:pt x="3335964" y="0"/>
                  </a:lnTo>
                  <a:lnTo>
                    <a:pt x="779068" y="31450"/>
                  </a:lnTo>
                  <a:close/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" name="Freihandform 30"/>
            <p:cNvSpPr/>
            <p:nvPr/>
          </p:nvSpPr>
          <p:spPr>
            <a:xfrm>
              <a:off x="1912144" y="3521869"/>
              <a:ext cx="1800225" cy="781050"/>
            </a:xfrm>
            <a:custGeom>
              <a:avLst/>
              <a:gdLst>
                <a:gd name="connsiteX0" fmla="*/ 0 w 1800225"/>
                <a:gd name="connsiteY0" fmla="*/ 0 h 781050"/>
                <a:gd name="connsiteX1" fmla="*/ 352425 w 1800225"/>
                <a:gd name="connsiteY1" fmla="*/ 542925 h 781050"/>
                <a:gd name="connsiteX2" fmla="*/ 1800225 w 1800225"/>
                <a:gd name="connsiteY2" fmla="*/ 781050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0225" h="781050">
                  <a:moveTo>
                    <a:pt x="0" y="0"/>
                  </a:moveTo>
                  <a:lnTo>
                    <a:pt x="352425" y="542925"/>
                  </a:lnTo>
                  <a:lnTo>
                    <a:pt x="1800225" y="781050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4981725" y="2193986"/>
            <a:ext cx="3937998" cy="2749991"/>
            <a:chOff x="7506133" y="4831981"/>
            <a:chExt cx="3937998" cy="2749991"/>
          </a:xfrm>
        </p:grpSpPr>
        <p:sp>
          <p:nvSpPr>
            <p:cNvPr id="46" name="Line 165"/>
            <p:cNvSpPr>
              <a:spLocks noChangeShapeType="1"/>
            </p:cNvSpPr>
            <p:nvPr/>
          </p:nvSpPr>
          <p:spPr bwMode="auto">
            <a:xfrm flipV="1">
              <a:off x="9288571" y="6222362"/>
              <a:ext cx="1609329" cy="1125569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47" name="Line 166"/>
            <p:cNvSpPr>
              <a:spLocks noChangeShapeType="1"/>
            </p:cNvSpPr>
            <p:nvPr/>
          </p:nvSpPr>
          <p:spPr bwMode="auto">
            <a:xfrm flipV="1">
              <a:off x="7680310" y="5095725"/>
              <a:ext cx="1608261" cy="1126637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48" name="Line 167"/>
            <p:cNvSpPr>
              <a:spLocks noChangeShapeType="1"/>
            </p:cNvSpPr>
            <p:nvPr/>
          </p:nvSpPr>
          <p:spPr bwMode="auto">
            <a:xfrm flipH="1">
              <a:off x="9288571" y="6222362"/>
              <a:ext cx="1609329" cy="1125569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49" name="Line 168"/>
            <p:cNvSpPr>
              <a:spLocks noChangeShapeType="1"/>
            </p:cNvSpPr>
            <p:nvPr/>
          </p:nvSpPr>
          <p:spPr bwMode="auto">
            <a:xfrm flipH="1" flipV="1">
              <a:off x="9288571" y="5095725"/>
              <a:ext cx="1609329" cy="1126637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0" name="Line 169"/>
            <p:cNvSpPr>
              <a:spLocks noChangeShapeType="1"/>
            </p:cNvSpPr>
            <p:nvPr/>
          </p:nvSpPr>
          <p:spPr bwMode="auto">
            <a:xfrm flipH="1">
              <a:off x="7680310" y="5095725"/>
              <a:ext cx="1608261" cy="1126637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1" name="Line 170"/>
            <p:cNvSpPr>
              <a:spLocks noChangeShapeType="1"/>
            </p:cNvSpPr>
            <p:nvPr/>
          </p:nvSpPr>
          <p:spPr bwMode="auto">
            <a:xfrm flipH="1" flipV="1">
              <a:off x="7680310" y="6222362"/>
              <a:ext cx="1608261" cy="1125569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2" name="Line 171"/>
            <p:cNvSpPr>
              <a:spLocks noChangeShapeType="1"/>
            </p:cNvSpPr>
            <p:nvPr/>
          </p:nvSpPr>
          <p:spPr bwMode="auto">
            <a:xfrm>
              <a:off x="7680310" y="6222362"/>
              <a:ext cx="1608261" cy="1125569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3" name="Line 172"/>
            <p:cNvSpPr>
              <a:spLocks noChangeShapeType="1"/>
            </p:cNvSpPr>
            <p:nvPr/>
          </p:nvSpPr>
          <p:spPr bwMode="auto">
            <a:xfrm flipH="1">
              <a:off x="7680310" y="5095725"/>
              <a:ext cx="1608261" cy="1126637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4" name="Line 173"/>
            <p:cNvSpPr>
              <a:spLocks noChangeShapeType="1"/>
            </p:cNvSpPr>
            <p:nvPr/>
          </p:nvSpPr>
          <p:spPr bwMode="auto">
            <a:xfrm flipH="1" flipV="1">
              <a:off x="9288571" y="5095725"/>
              <a:ext cx="1609329" cy="1126637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5" name="Line 174"/>
            <p:cNvSpPr>
              <a:spLocks noChangeShapeType="1"/>
            </p:cNvSpPr>
            <p:nvPr/>
          </p:nvSpPr>
          <p:spPr bwMode="auto">
            <a:xfrm flipV="1">
              <a:off x="9288571" y="6222362"/>
              <a:ext cx="1609329" cy="1125569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6" name="Line 180"/>
            <p:cNvSpPr>
              <a:spLocks noChangeShapeType="1"/>
            </p:cNvSpPr>
            <p:nvPr/>
          </p:nvSpPr>
          <p:spPr bwMode="auto">
            <a:xfrm>
              <a:off x="8767687" y="6222362"/>
              <a:ext cx="519105" cy="112770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7" name="Line 195"/>
            <p:cNvSpPr>
              <a:spLocks noChangeShapeType="1"/>
            </p:cNvSpPr>
            <p:nvPr/>
          </p:nvSpPr>
          <p:spPr bwMode="auto">
            <a:xfrm flipH="1">
              <a:off x="8767433" y="5096258"/>
              <a:ext cx="523589" cy="111699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59" name="Rectangle 223"/>
            <p:cNvSpPr>
              <a:spLocks noChangeArrowheads="1"/>
            </p:cNvSpPr>
            <p:nvPr/>
          </p:nvSpPr>
          <p:spPr bwMode="auto">
            <a:xfrm rot="16200000">
              <a:off x="10140132" y="6080536"/>
              <a:ext cx="27090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70°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Line 256"/>
            <p:cNvSpPr>
              <a:spLocks noChangeShapeType="1"/>
            </p:cNvSpPr>
            <p:nvPr/>
          </p:nvSpPr>
          <p:spPr bwMode="auto">
            <a:xfrm>
              <a:off x="8764231" y="6222362"/>
              <a:ext cx="195426" cy="90772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61" name="Line 257"/>
            <p:cNvSpPr>
              <a:spLocks noChangeShapeType="1"/>
            </p:cNvSpPr>
            <p:nvPr/>
          </p:nvSpPr>
          <p:spPr bwMode="auto">
            <a:xfrm>
              <a:off x="9288571" y="5095725"/>
              <a:ext cx="196494" cy="91840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62" name="Rectangle 258"/>
            <p:cNvSpPr>
              <a:spLocks noChangeArrowheads="1"/>
            </p:cNvSpPr>
            <p:nvPr/>
          </p:nvSpPr>
          <p:spPr bwMode="auto">
            <a:xfrm rot="17700000">
              <a:off x="8949940" y="5614327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120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Line 260"/>
            <p:cNvSpPr>
              <a:spLocks noChangeShapeType="1"/>
            </p:cNvSpPr>
            <p:nvPr/>
          </p:nvSpPr>
          <p:spPr bwMode="auto">
            <a:xfrm flipV="1">
              <a:off x="8912669" y="5165138"/>
              <a:ext cx="525408" cy="1126637"/>
            </a:xfrm>
            <a:prstGeom prst="line">
              <a:avLst/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/>
            </a:p>
          </p:txBody>
        </p:sp>
        <p:sp>
          <p:nvSpPr>
            <p:cNvPr id="71" name="Rectangle 296"/>
            <p:cNvSpPr>
              <a:spLocks noChangeArrowheads="1"/>
            </p:cNvSpPr>
            <p:nvPr/>
          </p:nvSpPr>
          <p:spPr bwMode="auto">
            <a:xfrm rot="16468375">
              <a:off x="8951249" y="6121049"/>
              <a:ext cx="37029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400" b="0" i="0" u="none" strike="noStrike" cap="none" normalizeH="0" baseline="0" dirty="0" smtClean="0">
                  <a:ln>
                    <a:noFill/>
                  </a:ln>
                  <a:solidFill>
                    <a:srgbClr val="008080"/>
                  </a:solidFill>
                  <a:effectLst/>
                  <a:latin typeface="Arial" pitchFamily="34" charset="0"/>
                  <a:cs typeface="Arial" pitchFamily="34" charset="0"/>
                </a:rPr>
                <a:t>130°</a:t>
              </a:r>
              <a:endPara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Bogen 74"/>
            <p:cNvSpPr/>
            <p:nvPr/>
          </p:nvSpPr>
          <p:spPr>
            <a:xfrm>
              <a:off x="8466351" y="5924482"/>
              <a:ext cx="595758" cy="595758"/>
            </a:xfrm>
            <a:prstGeom prst="arc">
              <a:avLst>
                <a:gd name="adj1" fmla="val 17739766"/>
                <a:gd name="adj2" fmla="val 3920281"/>
              </a:avLst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latin typeface="Arial" charset="0"/>
              </a:endParaRPr>
            </a:p>
          </p:txBody>
        </p:sp>
        <p:sp>
          <p:nvSpPr>
            <p:cNvPr id="76" name="Bogen 75"/>
            <p:cNvSpPr/>
            <p:nvPr/>
          </p:nvSpPr>
          <p:spPr>
            <a:xfrm>
              <a:off x="10351667" y="5676130"/>
              <a:ext cx="1092464" cy="1092464"/>
            </a:xfrm>
            <a:prstGeom prst="arc">
              <a:avLst>
                <a:gd name="adj1" fmla="val 8690168"/>
                <a:gd name="adj2" fmla="val 12902653"/>
              </a:avLst>
            </a:prstGeom>
            <a:noFill/>
            <a:ln w="9525" cap="rnd">
              <a:solidFill>
                <a:srgbClr val="008080"/>
              </a:solidFill>
              <a:prstDash val="solid"/>
              <a:round/>
              <a:headEnd type="triangle" w="sm" len="lg"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400">
                <a:latin typeface="Arial" charset="0"/>
              </a:endParaRPr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7506133" y="5924494"/>
              <a:ext cx="458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A‘</a:t>
              </a:r>
              <a:endParaRPr lang="de-AT" sz="1400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10728304" y="5918273"/>
              <a:ext cx="458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B‘</a:t>
              </a:r>
              <a:endParaRPr lang="de-AT" sz="1400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9237833" y="7274195"/>
              <a:ext cx="7927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D‘</a:t>
              </a:r>
              <a:endParaRPr lang="de-AT" sz="1400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9243832" y="4831981"/>
              <a:ext cx="4088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C‘</a:t>
              </a:r>
              <a:endParaRPr lang="de-AT" sz="1400" dirty="0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8467153" y="6063530"/>
              <a:ext cx="7927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/>
                <a:t>E‘</a:t>
              </a:r>
              <a:endParaRPr lang="de-AT" sz="1400" dirty="0"/>
            </a:p>
          </p:txBody>
        </p:sp>
      </p:grpSp>
      <p:grpSp>
        <p:nvGrpSpPr>
          <p:cNvPr id="87" name="Gruppieren 86"/>
          <p:cNvGrpSpPr/>
          <p:nvPr/>
        </p:nvGrpSpPr>
        <p:grpSpPr>
          <a:xfrm>
            <a:off x="985894" y="3239087"/>
            <a:ext cx="2375831" cy="1296210"/>
            <a:chOff x="1728681" y="3239087"/>
            <a:chExt cx="2375831" cy="1296210"/>
          </a:xfrm>
        </p:grpSpPr>
        <p:sp>
          <p:nvSpPr>
            <p:cNvPr id="88" name="Textfeld 87"/>
            <p:cNvSpPr txBox="1"/>
            <p:nvPr/>
          </p:nvSpPr>
          <p:spPr>
            <a:xfrm>
              <a:off x="1728681" y="3239087"/>
              <a:ext cx="4105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>
                  <a:solidFill>
                    <a:srgbClr val="FF0000"/>
                  </a:solidFill>
                </a:rPr>
                <a:t>C</a:t>
              </a:r>
              <a:endParaRPr lang="de-AT" sz="1400" dirty="0">
                <a:solidFill>
                  <a:srgbClr val="FF0000"/>
                </a:solidFill>
              </a:endParaRPr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3693948" y="4227520"/>
              <a:ext cx="4105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>
                  <a:solidFill>
                    <a:srgbClr val="FF0000"/>
                  </a:solidFill>
                </a:rPr>
                <a:t>D</a:t>
              </a:r>
              <a:endParaRPr lang="de-AT" sz="1400" dirty="0">
                <a:solidFill>
                  <a:srgbClr val="FF0000"/>
                </a:solidFill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1993595" y="3964285"/>
              <a:ext cx="4105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>
                  <a:solidFill>
                    <a:srgbClr val="FF0000"/>
                  </a:solidFill>
                </a:rPr>
                <a:t>E</a:t>
              </a:r>
              <a:endParaRPr lang="de-AT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92" name="Textfeld 91"/>
          <p:cNvSpPr txBox="1"/>
          <p:nvPr/>
        </p:nvSpPr>
        <p:spPr>
          <a:xfrm>
            <a:off x="185524" y="2395681"/>
            <a:ext cx="410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00FF"/>
                </a:solidFill>
              </a:rPr>
              <a:t>A</a:t>
            </a:r>
            <a:endParaRPr lang="de-AT" sz="1400" dirty="0">
              <a:solidFill>
                <a:srgbClr val="0000FF"/>
              </a:solidFill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3463654" y="2252073"/>
            <a:ext cx="410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00FF"/>
                </a:solidFill>
              </a:rPr>
              <a:t>B</a:t>
            </a:r>
            <a:endParaRPr lang="de-AT" sz="1400" dirty="0">
              <a:solidFill>
                <a:srgbClr val="0000FF"/>
              </a:solidFill>
            </a:endParaRPr>
          </a:p>
        </p:txBody>
      </p:sp>
      <p:cxnSp>
        <p:nvCxnSpPr>
          <p:cNvPr id="94" name="Gerade Verbindung 93"/>
          <p:cNvCxnSpPr>
            <a:stCxn id="30" idx="1"/>
          </p:cNvCxnSpPr>
          <p:nvPr/>
        </p:nvCxnSpPr>
        <p:spPr>
          <a:xfrm flipV="1">
            <a:off x="390806" y="2693194"/>
            <a:ext cx="14170" cy="1648179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>
            <a:stCxn id="30" idx="3"/>
          </p:cNvCxnSpPr>
          <p:nvPr/>
        </p:nvCxnSpPr>
        <p:spPr>
          <a:xfrm flipV="1">
            <a:off x="3726770" y="2486025"/>
            <a:ext cx="0" cy="1003851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 flipV="1">
            <a:off x="2064707" y="1843666"/>
            <a:ext cx="1662063" cy="2078253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feld 68"/>
          <p:cNvSpPr txBox="1"/>
          <p:nvPr/>
        </p:nvSpPr>
        <p:spPr>
          <a:xfrm>
            <a:off x="-1" y="458670"/>
            <a:ext cx="68730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Eine HP- Fläche ist durch das windschiefe </a:t>
            </a:r>
            <a:r>
              <a:rPr lang="de-AT" sz="1400" dirty="0" err="1"/>
              <a:t>Erzeugendenvierseit</a:t>
            </a:r>
            <a:r>
              <a:rPr lang="de-AT" sz="1400" dirty="0"/>
              <a:t> ADBC festgelegt. </a:t>
            </a:r>
            <a:br>
              <a:rPr lang="de-AT" sz="1400" dirty="0"/>
            </a:br>
            <a:r>
              <a:rPr lang="de-AT" sz="1400" dirty="0"/>
              <a:t>Der Grundriss der HP- Fläche ist eine Raute.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/>
              <a:t>Erzeuge die HP- Fläche mit einem CAD- Programm 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/>
              <a:t>Trimme die HP- Fläche </a:t>
            </a:r>
            <a:r>
              <a:rPr lang="de-AT" sz="1400" dirty="0" smtClean="0"/>
              <a:t>mit zwei </a:t>
            </a:r>
            <a:r>
              <a:rPr lang="de-AT" sz="1400" dirty="0"/>
              <a:t>lotrechten Ebene durch EC und ED.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/>
              <a:t>Trimme außerdem die HP- Fläche mit der zweitprojizierenden 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</a:t>
            </a:r>
            <a:r>
              <a:rPr lang="de-AT" sz="1400" dirty="0" smtClean="0"/>
              <a:t/>
            </a:r>
            <a:br>
              <a:rPr lang="de-AT" sz="1400" dirty="0" smtClean="0"/>
            </a:br>
            <a:r>
              <a:rPr lang="de-AT" sz="1400" dirty="0" smtClean="0"/>
              <a:t>durch </a:t>
            </a:r>
            <a:r>
              <a:rPr lang="de-AT" sz="1400" dirty="0"/>
              <a:t>C und D, welche zu </a:t>
            </a:r>
            <a:r>
              <a:rPr lang="de-AT" sz="1400" dirty="0">
                <a:latin typeface="Symbol" panose="05050102010706020507" pitchFamily="18" charset="2"/>
              </a:rPr>
              <a:t>p</a:t>
            </a:r>
            <a:r>
              <a:rPr lang="de-AT" sz="1400" baseline="-25000" dirty="0"/>
              <a:t>1</a:t>
            </a:r>
            <a:r>
              <a:rPr lang="de-AT" sz="1400" dirty="0"/>
              <a:t> unter 40° geneigt ist.</a:t>
            </a:r>
          </a:p>
        </p:txBody>
      </p:sp>
    </p:spTree>
    <p:extLst>
      <p:ext uri="{BB962C8B-B14F-4D97-AF65-F5344CB8AC3E}">
        <p14:creationId xmlns:p14="http://schemas.microsoft.com/office/powerpoint/2010/main" val="34314851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92" grpId="0"/>
      <p:bldP spid="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10" y="1788462"/>
            <a:ext cx="4071437" cy="3224201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 smtClean="0"/>
              <a:t>Beispiel: HP- Fläche als Regelfläche mit Solid Edge (ST 6)</a:t>
            </a:r>
            <a:endParaRPr lang="de-AT" sz="2400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6572816" y="395296"/>
            <a:ext cx="2493525" cy="1875026"/>
            <a:chOff x="5540410" y="1262331"/>
            <a:chExt cx="3902679" cy="2934651"/>
          </a:xfrm>
        </p:grpSpPr>
        <p:sp>
          <p:nvSpPr>
            <p:cNvPr id="6" name="Line 359"/>
            <p:cNvSpPr>
              <a:spLocks noChangeShapeType="1"/>
            </p:cNvSpPr>
            <p:nvPr/>
          </p:nvSpPr>
          <p:spPr bwMode="auto">
            <a:xfrm flipH="1" flipV="1">
              <a:off x="8337550" y="1545856"/>
              <a:ext cx="720725" cy="2103438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7" name="Line 360"/>
            <p:cNvSpPr>
              <a:spLocks noChangeShapeType="1"/>
            </p:cNvSpPr>
            <p:nvPr/>
          </p:nvSpPr>
          <p:spPr bwMode="auto">
            <a:xfrm flipH="1">
              <a:off x="5926138" y="2309444"/>
              <a:ext cx="722313" cy="94615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8" name="Line 361"/>
            <p:cNvSpPr>
              <a:spLocks noChangeShapeType="1"/>
            </p:cNvSpPr>
            <p:nvPr/>
          </p:nvSpPr>
          <p:spPr bwMode="auto">
            <a:xfrm>
              <a:off x="8337550" y="1545856"/>
              <a:ext cx="720725" cy="2103438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9" name="Line 362"/>
            <p:cNvSpPr>
              <a:spLocks noChangeShapeType="1"/>
            </p:cNvSpPr>
            <p:nvPr/>
          </p:nvSpPr>
          <p:spPr bwMode="auto">
            <a:xfrm flipH="1">
              <a:off x="6991350" y="1545856"/>
              <a:ext cx="1346200" cy="954088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0" name="Line 364"/>
            <p:cNvSpPr>
              <a:spLocks noChangeShapeType="1"/>
            </p:cNvSpPr>
            <p:nvPr/>
          </p:nvSpPr>
          <p:spPr bwMode="auto">
            <a:xfrm flipV="1">
              <a:off x="5926138" y="2309444"/>
              <a:ext cx="722313" cy="94615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1" name="Line 365"/>
            <p:cNvSpPr>
              <a:spLocks noChangeShapeType="1"/>
            </p:cNvSpPr>
            <p:nvPr/>
          </p:nvSpPr>
          <p:spPr bwMode="auto">
            <a:xfrm flipH="1" flipV="1">
              <a:off x="6648450" y="2309444"/>
              <a:ext cx="2409825" cy="133985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2" name="Line 481"/>
            <p:cNvSpPr>
              <a:spLocks noChangeShapeType="1"/>
            </p:cNvSpPr>
            <p:nvPr/>
          </p:nvSpPr>
          <p:spPr bwMode="auto">
            <a:xfrm flipV="1">
              <a:off x="6648450" y="3649294"/>
              <a:ext cx="2409825" cy="5476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3" name="Line 482"/>
            <p:cNvSpPr>
              <a:spLocks noChangeShapeType="1"/>
            </p:cNvSpPr>
            <p:nvPr/>
          </p:nvSpPr>
          <p:spPr bwMode="auto">
            <a:xfrm>
              <a:off x="5926138" y="3255594"/>
              <a:ext cx="722313" cy="9413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4" name="Line 488"/>
            <p:cNvSpPr>
              <a:spLocks noChangeShapeType="1"/>
            </p:cNvSpPr>
            <p:nvPr/>
          </p:nvSpPr>
          <p:spPr bwMode="auto">
            <a:xfrm flipH="1">
              <a:off x="5926136" y="2707480"/>
              <a:ext cx="2403272" cy="54811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5" name="Line 493"/>
            <p:cNvSpPr>
              <a:spLocks noChangeShapeType="1"/>
            </p:cNvSpPr>
            <p:nvPr/>
          </p:nvSpPr>
          <p:spPr bwMode="auto">
            <a:xfrm flipH="1" flipV="1">
              <a:off x="8332674" y="2707480"/>
              <a:ext cx="727347" cy="94242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6" name="Line 497"/>
            <p:cNvSpPr>
              <a:spLocks noChangeShapeType="1"/>
            </p:cNvSpPr>
            <p:nvPr/>
          </p:nvSpPr>
          <p:spPr bwMode="auto">
            <a:xfrm flipV="1">
              <a:off x="7216775" y="3649294"/>
              <a:ext cx="1841500" cy="460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7" name="Line 498"/>
            <p:cNvSpPr>
              <a:spLocks noChangeShapeType="1"/>
            </p:cNvSpPr>
            <p:nvPr/>
          </p:nvSpPr>
          <p:spPr bwMode="auto">
            <a:xfrm>
              <a:off x="5926138" y="3255594"/>
              <a:ext cx="1290638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8" name="Line 519"/>
            <p:cNvSpPr>
              <a:spLocks noChangeShapeType="1"/>
            </p:cNvSpPr>
            <p:nvPr/>
          </p:nvSpPr>
          <p:spPr bwMode="auto">
            <a:xfrm flipV="1">
              <a:off x="6648450" y="2309444"/>
              <a:ext cx="0" cy="18875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9" name="Freihandform 18"/>
            <p:cNvSpPr/>
            <p:nvPr/>
          </p:nvSpPr>
          <p:spPr>
            <a:xfrm>
              <a:off x="5924550" y="2726924"/>
              <a:ext cx="1807369" cy="534226"/>
            </a:xfrm>
            <a:custGeom>
              <a:avLst/>
              <a:gdLst>
                <a:gd name="connsiteX0" fmla="*/ 0 w 1807369"/>
                <a:gd name="connsiteY0" fmla="*/ 543394 h 543394"/>
                <a:gd name="connsiteX1" fmla="*/ 1092994 w 1807369"/>
                <a:gd name="connsiteY1" fmla="*/ 9994 h 543394"/>
                <a:gd name="connsiteX2" fmla="*/ 1807369 w 1807369"/>
                <a:gd name="connsiteY2" fmla="*/ 195731 h 543394"/>
                <a:gd name="connsiteX0" fmla="*/ 0 w 1807369"/>
                <a:gd name="connsiteY0" fmla="*/ 533867 h 533867"/>
                <a:gd name="connsiteX1" fmla="*/ 1092994 w 1807369"/>
                <a:gd name="connsiteY1" fmla="*/ 467 h 533867"/>
                <a:gd name="connsiteX2" fmla="*/ 1807369 w 1807369"/>
                <a:gd name="connsiteY2" fmla="*/ 186204 h 533867"/>
                <a:gd name="connsiteX0" fmla="*/ 0 w 1807369"/>
                <a:gd name="connsiteY0" fmla="*/ 534226 h 534226"/>
                <a:gd name="connsiteX1" fmla="*/ 1092994 w 1807369"/>
                <a:gd name="connsiteY1" fmla="*/ 826 h 534226"/>
                <a:gd name="connsiteX2" fmla="*/ 1807369 w 1807369"/>
                <a:gd name="connsiteY2" fmla="*/ 186563 h 534226"/>
                <a:gd name="connsiteX0" fmla="*/ 0 w 1807369"/>
                <a:gd name="connsiteY0" fmla="*/ 534226 h 534226"/>
                <a:gd name="connsiteX1" fmla="*/ 1092994 w 1807369"/>
                <a:gd name="connsiteY1" fmla="*/ 826 h 534226"/>
                <a:gd name="connsiteX2" fmla="*/ 1807369 w 1807369"/>
                <a:gd name="connsiteY2" fmla="*/ 186563 h 534226"/>
                <a:gd name="connsiteX0" fmla="*/ 0 w 1807369"/>
                <a:gd name="connsiteY0" fmla="*/ 534226 h 534226"/>
                <a:gd name="connsiteX1" fmla="*/ 1092994 w 1807369"/>
                <a:gd name="connsiteY1" fmla="*/ 826 h 534226"/>
                <a:gd name="connsiteX2" fmla="*/ 1807369 w 1807369"/>
                <a:gd name="connsiteY2" fmla="*/ 186563 h 534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7369" h="534226">
                  <a:moveTo>
                    <a:pt x="0" y="534226"/>
                  </a:moveTo>
                  <a:cubicBezTo>
                    <a:pt x="433983" y="208391"/>
                    <a:pt x="744141" y="8764"/>
                    <a:pt x="1092994" y="826"/>
                  </a:cubicBezTo>
                  <a:cubicBezTo>
                    <a:pt x="1394222" y="-9493"/>
                    <a:pt x="1617266" y="78216"/>
                    <a:pt x="1807369" y="186563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200"/>
            </a:p>
          </p:txBody>
        </p:sp>
        <p:sp>
          <p:nvSpPr>
            <p:cNvPr id="20" name="Line 362"/>
            <p:cNvSpPr>
              <a:spLocks noChangeShapeType="1"/>
            </p:cNvSpPr>
            <p:nvPr/>
          </p:nvSpPr>
          <p:spPr bwMode="auto">
            <a:xfrm flipH="1">
              <a:off x="5924550" y="2499943"/>
              <a:ext cx="1060450" cy="7564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6525623" y="1943267"/>
              <a:ext cx="458950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A</a:t>
              </a:r>
              <a:endParaRPr lang="de-AT" sz="12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8307562" y="1262331"/>
              <a:ext cx="644575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B</a:t>
              </a:r>
              <a:endParaRPr lang="de-AT" sz="12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5540410" y="3173354"/>
              <a:ext cx="458950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C</a:t>
              </a:r>
              <a:endParaRPr lang="de-AT" sz="12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8984139" y="3452444"/>
              <a:ext cx="458950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D</a:t>
              </a:r>
              <a:endParaRPr lang="de-AT" sz="12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7123875" y="3643968"/>
              <a:ext cx="458950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E</a:t>
              </a:r>
              <a:endParaRPr lang="de-AT" sz="1200" dirty="0"/>
            </a:p>
          </p:txBody>
        </p:sp>
        <p:sp>
          <p:nvSpPr>
            <p:cNvPr id="26" name="Line 519"/>
            <p:cNvSpPr>
              <a:spLocks noChangeShapeType="1"/>
            </p:cNvSpPr>
            <p:nvPr/>
          </p:nvSpPr>
          <p:spPr bwMode="auto">
            <a:xfrm flipV="1">
              <a:off x="8332674" y="1545473"/>
              <a:ext cx="0" cy="115962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</p:grpSp>
      <p:sp>
        <p:nvSpPr>
          <p:cNvPr id="27" name="Textfeld 26"/>
          <p:cNvSpPr txBox="1"/>
          <p:nvPr/>
        </p:nvSpPr>
        <p:spPr>
          <a:xfrm>
            <a:off x="0" y="1763815"/>
            <a:ext cx="5022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Erstelle danach zwei </a:t>
            </a:r>
            <a:br>
              <a:rPr lang="de-AT" dirty="0" smtClean="0"/>
            </a:br>
            <a:r>
              <a:rPr lang="de-AT" dirty="0" smtClean="0"/>
              <a:t>Eigenpunktkurven:</a:t>
            </a:r>
            <a:endParaRPr lang="de-AT" dirty="0"/>
          </a:p>
        </p:txBody>
      </p:sp>
      <p:sp>
        <p:nvSpPr>
          <p:cNvPr id="30" name="Freihandform 29"/>
          <p:cNvSpPr/>
          <p:nvPr/>
        </p:nvSpPr>
        <p:spPr>
          <a:xfrm>
            <a:off x="402712" y="3497020"/>
            <a:ext cx="3328821" cy="849117"/>
          </a:xfrm>
          <a:custGeom>
            <a:avLst/>
            <a:gdLst>
              <a:gd name="connsiteX0" fmla="*/ 769544 w 3340728"/>
              <a:gd name="connsiteY0" fmla="*/ 36213 h 841972"/>
              <a:gd name="connsiteX1" fmla="*/ 0 w 3340728"/>
              <a:gd name="connsiteY1" fmla="*/ 841972 h 841972"/>
              <a:gd name="connsiteX2" fmla="*/ 2562130 w 3340728"/>
              <a:gd name="connsiteY2" fmla="*/ 805758 h 841972"/>
              <a:gd name="connsiteX3" fmla="*/ 3340728 w 3340728"/>
              <a:gd name="connsiteY3" fmla="*/ 0 h 841972"/>
              <a:gd name="connsiteX4" fmla="*/ 769544 w 3340728"/>
              <a:gd name="connsiteY4" fmla="*/ 36213 h 841972"/>
              <a:gd name="connsiteX0" fmla="*/ 769544 w 3340728"/>
              <a:gd name="connsiteY0" fmla="*/ 36213 h 841972"/>
              <a:gd name="connsiteX1" fmla="*/ 0 w 3340728"/>
              <a:gd name="connsiteY1" fmla="*/ 841972 h 841972"/>
              <a:gd name="connsiteX2" fmla="*/ 2559749 w 3340728"/>
              <a:gd name="connsiteY2" fmla="*/ 808139 h 841972"/>
              <a:gd name="connsiteX3" fmla="*/ 3340728 w 3340728"/>
              <a:gd name="connsiteY3" fmla="*/ 0 h 841972"/>
              <a:gd name="connsiteX4" fmla="*/ 769544 w 3340728"/>
              <a:gd name="connsiteY4" fmla="*/ 36213 h 841972"/>
              <a:gd name="connsiteX0" fmla="*/ 771925 w 3340728"/>
              <a:gd name="connsiteY0" fmla="*/ 26688 h 841972"/>
              <a:gd name="connsiteX1" fmla="*/ 0 w 3340728"/>
              <a:gd name="connsiteY1" fmla="*/ 841972 h 841972"/>
              <a:gd name="connsiteX2" fmla="*/ 2559749 w 3340728"/>
              <a:gd name="connsiteY2" fmla="*/ 808139 h 841972"/>
              <a:gd name="connsiteX3" fmla="*/ 3340728 w 3340728"/>
              <a:gd name="connsiteY3" fmla="*/ 0 h 841972"/>
              <a:gd name="connsiteX4" fmla="*/ 771925 w 3340728"/>
              <a:gd name="connsiteY4" fmla="*/ 26688 h 841972"/>
              <a:gd name="connsiteX0" fmla="*/ 779068 w 3347871"/>
              <a:gd name="connsiteY0" fmla="*/ 26688 h 846735"/>
              <a:gd name="connsiteX1" fmla="*/ 0 w 3347871"/>
              <a:gd name="connsiteY1" fmla="*/ 846735 h 846735"/>
              <a:gd name="connsiteX2" fmla="*/ 2566892 w 3347871"/>
              <a:gd name="connsiteY2" fmla="*/ 808139 h 846735"/>
              <a:gd name="connsiteX3" fmla="*/ 3347871 w 3347871"/>
              <a:gd name="connsiteY3" fmla="*/ 0 h 846735"/>
              <a:gd name="connsiteX4" fmla="*/ 779068 w 3347871"/>
              <a:gd name="connsiteY4" fmla="*/ 26688 h 846735"/>
              <a:gd name="connsiteX0" fmla="*/ 779068 w 3335964"/>
              <a:gd name="connsiteY0" fmla="*/ 31450 h 851497"/>
              <a:gd name="connsiteX1" fmla="*/ 0 w 3335964"/>
              <a:gd name="connsiteY1" fmla="*/ 851497 h 851497"/>
              <a:gd name="connsiteX2" fmla="*/ 2566892 w 3335964"/>
              <a:gd name="connsiteY2" fmla="*/ 812901 h 851497"/>
              <a:gd name="connsiteX3" fmla="*/ 3335964 w 3335964"/>
              <a:gd name="connsiteY3" fmla="*/ 0 h 851497"/>
              <a:gd name="connsiteX4" fmla="*/ 779068 w 3335964"/>
              <a:gd name="connsiteY4" fmla="*/ 31450 h 851497"/>
              <a:gd name="connsiteX0" fmla="*/ 781449 w 3335964"/>
              <a:gd name="connsiteY0" fmla="*/ 48118 h 851497"/>
              <a:gd name="connsiteX1" fmla="*/ 0 w 3335964"/>
              <a:gd name="connsiteY1" fmla="*/ 851497 h 851497"/>
              <a:gd name="connsiteX2" fmla="*/ 2566892 w 3335964"/>
              <a:gd name="connsiteY2" fmla="*/ 812901 h 851497"/>
              <a:gd name="connsiteX3" fmla="*/ 3335964 w 3335964"/>
              <a:gd name="connsiteY3" fmla="*/ 0 h 851497"/>
              <a:gd name="connsiteX4" fmla="*/ 781449 w 3335964"/>
              <a:gd name="connsiteY4" fmla="*/ 48118 h 851497"/>
              <a:gd name="connsiteX0" fmla="*/ 781449 w 3347871"/>
              <a:gd name="connsiteY0" fmla="*/ 38593 h 841972"/>
              <a:gd name="connsiteX1" fmla="*/ 0 w 3347871"/>
              <a:gd name="connsiteY1" fmla="*/ 841972 h 841972"/>
              <a:gd name="connsiteX2" fmla="*/ 2566892 w 3347871"/>
              <a:gd name="connsiteY2" fmla="*/ 803376 h 841972"/>
              <a:gd name="connsiteX3" fmla="*/ 3347871 w 3347871"/>
              <a:gd name="connsiteY3" fmla="*/ 0 h 841972"/>
              <a:gd name="connsiteX4" fmla="*/ 781449 w 3347871"/>
              <a:gd name="connsiteY4" fmla="*/ 38593 h 841972"/>
              <a:gd name="connsiteX0" fmla="*/ 781449 w 3347871"/>
              <a:gd name="connsiteY0" fmla="*/ 38593 h 841972"/>
              <a:gd name="connsiteX1" fmla="*/ 0 w 3347871"/>
              <a:gd name="connsiteY1" fmla="*/ 841972 h 841972"/>
              <a:gd name="connsiteX2" fmla="*/ 2562130 w 3347871"/>
              <a:gd name="connsiteY2" fmla="*/ 808138 h 841972"/>
              <a:gd name="connsiteX3" fmla="*/ 3347871 w 3347871"/>
              <a:gd name="connsiteY3" fmla="*/ 0 h 841972"/>
              <a:gd name="connsiteX4" fmla="*/ 781449 w 3347871"/>
              <a:gd name="connsiteY4" fmla="*/ 38593 h 841972"/>
              <a:gd name="connsiteX0" fmla="*/ 769543 w 3335965"/>
              <a:gd name="connsiteY0" fmla="*/ 38593 h 846735"/>
              <a:gd name="connsiteX1" fmla="*/ 0 w 3335965"/>
              <a:gd name="connsiteY1" fmla="*/ 846735 h 846735"/>
              <a:gd name="connsiteX2" fmla="*/ 2550224 w 3335965"/>
              <a:gd name="connsiteY2" fmla="*/ 808138 h 846735"/>
              <a:gd name="connsiteX3" fmla="*/ 3335965 w 3335965"/>
              <a:gd name="connsiteY3" fmla="*/ 0 h 846735"/>
              <a:gd name="connsiteX4" fmla="*/ 769543 w 3335965"/>
              <a:gd name="connsiteY4" fmla="*/ 38593 h 846735"/>
              <a:gd name="connsiteX0" fmla="*/ 769543 w 3328821"/>
              <a:gd name="connsiteY0" fmla="*/ 40975 h 849117"/>
              <a:gd name="connsiteX1" fmla="*/ 0 w 3328821"/>
              <a:gd name="connsiteY1" fmla="*/ 849117 h 849117"/>
              <a:gd name="connsiteX2" fmla="*/ 2550224 w 3328821"/>
              <a:gd name="connsiteY2" fmla="*/ 810520 h 849117"/>
              <a:gd name="connsiteX3" fmla="*/ 3328821 w 3328821"/>
              <a:gd name="connsiteY3" fmla="*/ 0 h 849117"/>
              <a:gd name="connsiteX4" fmla="*/ 769543 w 3328821"/>
              <a:gd name="connsiteY4" fmla="*/ 40975 h 84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28821" h="849117">
                <a:moveTo>
                  <a:pt x="769543" y="40975"/>
                </a:moveTo>
                <a:lnTo>
                  <a:pt x="0" y="849117"/>
                </a:lnTo>
                <a:lnTo>
                  <a:pt x="2550224" y="810520"/>
                </a:lnTo>
                <a:lnTo>
                  <a:pt x="3328821" y="0"/>
                </a:lnTo>
                <a:lnTo>
                  <a:pt x="769543" y="40975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1" name="Freihandform 30"/>
          <p:cNvSpPr/>
          <p:nvPr/>
        </p:nvSpPr>
        <p:spPr>
          <a:xfrm>
            <a:off x="1174121" y="3533775"/>
            <a:ext cx="1793080" cy="776288"/>
          </a:xfrm>
          <a:custGeom>
            <a:avLst/>
            <a:gdLst>
              <a:gd name="connsiteX0" fmla="*/ 0 w 1800225"/>
              <a:gd name="connsiteY0" fmla="*/ 0 h 781050"/>
              <a:gd name="connsiteX1" fmla="*/ 352425 w 1800225"/>
              <a:gd name="connsiteY1" fmla="*/ 542925 h 781050"/>
              <a:gd name="connsiteX2" fmla="*/ 1800225 w 1800225"/>
              <a:gd name="connsiteY2" fmla="*/ 781050 h 781050"/>
              <a:gd name="connsiteX0" fmla="*/ 0 w 1795462"/>
              <a:gd name="connsiteY0" fmla="*/ 0 h 769144"/>
              <a:gd name="connsiteX1" fmla="*/ 347662 w 1795462"/>
              <a:gd name="connsiteY1" fmla="*/ 531019 h 769144"/>
              <a:gd name="connsiteX2" fmla="*/ 1795462 w 1795462"/>
              <a:gd name="connsiteY2" fmla="*/ 769144 h 769144"/>
              <a:gd name="connsiteX0" fmla="*/ 0 w 1793080"/>
              <a:gd name="connsiteY0" fmla="*/ 0 h 776288"/>
              <a:gd name="connsiteX1" fmla="*/ 347662 w 1793080"/>
              <a:gd name="connsiteY1" fmla="*/ 531019 h 776288"/>
              <a:gd name="connsiteX2" fmla="*/ 1793080 w 1793080"/>
              <a:gd name="connsiteY2" fmla="*/ 776288 h 77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3080" h="776288">
                <a:moveTo>
                  <a:pt x="0" y="0"/>
                </a:moveTo>
                <a:lnTo>
                  <a:pt x="347662" y="531019"/>
                </a:lnTo>
                <a:lnTo>
                  <a:pt x="1793080" y="776288"/>
                </a:lnTo>
              </a:path>
            </a:pathLst>
          </a:custGeom>
          <a:noFill/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87" name="Gruppieren 86"/>
          <p:cNvGrpSpPr/>
          <p:nvPr/>
        </p:nvGrpSpPr>
        <p:grpSpPr>
          <a:xfrm>
            <a:off x="985894" y="3239087"/>
            <a:ext cx="2375831" cy="1296210"/>
            <a:chOff x="1728681" y="3239087"/>
            <a:chExt cx="2375831" cy="1296210"/>
          </a:xfrm>
        </p:grpSpPr>
        <p:sp>
          <p:nvSpPr>
            <p:cNvPr id="88" name="Textfeld 87"/>
            <p:cNvSpPr txBox="1"/>
            <p:nvPr/>
          </p:nvSpPr>
          <p:spPr>
            <a:xfrm>
              <a:off x="1728681" y="3239087"/>
              <a:ext cx="4105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>
                  <a:solidFill>
                    <a:srgbClr val="FF0000"/>
                  </a:solidFill>
                </a:rPr>
                <a:t>C</a:t>
              </a:r>
              <a:endParaRPr lang="de-AT" sz="1400" dirty="0">
                <a:solidFill>
                  <a:srgbClr val="FF0000"/>
                </a:solidFill>
              </a:endParaRPr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3693948" y="4227520"/>
              <a:ext cx="4105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>
                  <a:solidFill>
                    <a:srgbClr val="FF0000"/>
                  </a:solidFill>
                </a:rPr>
                <a:t>D</a:t>
              </a:r>
              <a:endParaRPr lang="de-AT" sz="1400" dirty="0">
                <a:solidFill>
                  <a:srgbClr val="FF0000"/>
                </a:solidFill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1993595" y="3964285"/>
              <a:ext cx="4105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>
                  <a:solidFill>
                    <a:srgbClr val="FF0000"/>
                  </a:solidFill>
                </a:rPr>
                <a:t>E</a:t>
              </a:r>
              <a:endParaRPr lang="de-AT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92" name="Textfeld 91"/>
          <p:cNvSpPr txBox="1"/>
          <p:nvPr/>
        </p:nvSpPr>
        <p:spPr>
          <a:xfrm>
            <a:off x="185524" y="2395681"/>
            <a:ext cx="410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00FF"/>
                </a:solidFill>
              </a:rPr>
              <a:t>A</a:t>
            </a:r>
            <a:endParaRPr lang="de-AT" sz="1400" dirty="0">
              <a:solidFill>
                <a:srgbClr val="0000FF"/>
              </a:solidFill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3463654" y="2252073"/>
            <a:ext cx="410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00FF"/>
                </a:solidFill>
              </a:rPr>
              <a:t>B</a:t>
            </a:r>
            <a:endParaRPr lang="de-AT" sz="1400" dirty="0">
              <a:solidFill>
                <a:srgbClr val="0000FF"/>
              </a:solidFill>
            </a:endParaRPr>
          </a:p>
        </p:txBody>
      </p:sp>
      <p:cxnSp>
        <p:nvCxnSpPr>
          <p:cNvPr id="94" name="Gerade Verbindung 93"/>
          <p:cNvCxnSpPr>
            <a:stCxn id="30" idx="1"/>
          </p:cNvCxnSpPr>
          <p:nvPr/>
        </p:nvCxnSpPr>
        <p:spPr>
          <a:xfrm flipV="1">
            <a:off x="402712" y="2693197"/>
            <a:ext cx="2264" cy="1652940"/>
          </a:xfrm>
          <a:prstGeom prst="line">
            <a:avLst/>
          </a:prstGeom>
          <a:ln w="95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>
            <a:stCxn id="30" idx="3"/>
          </p:cNvCxnSpPr>
          <p:nvPr/>
        </p:nvCxnSpPr>
        <p:spPr>
          <a:xfrm flipH="1" flipV="1">
            <a:off x="3726771" y="2486026"/>
            <a:ext cx="4762" cy="1010994"/>
          </a:xfrm>
          <a:prstGeom prst="line">
            <a:avLst/>
          </a:prstGeom>
          <a:ln w="95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 flipV="1">
            <a:off x="2064707" y="1843666"/>
            <a:ext cx="1662063" cy="2078253"/>
          </a:xfrm>
          <a:prstGeom prst="line">
            <a:avLst/>
          </a:prstGeom>
          <a:ln w="95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4052927" y="3142709"/>
            <a:ext cx="5103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Wähle dazu Registerkarte Flächen/ Befehlsgruppe Kurven/ Befehl Eigenpunkt.</a:t>
            </a:r>
            <a:endParaRPr lang="de-AT" dirty="0"/>
          </a:p>
        </p:txBody>
      </p:sp>
      <p:sp>
        <p:nvSpPr>
          <p:cNvPr id="34" name="Textfeld 33"/>
          <p:cNvSpPr txBox="1"/>
          <p:nvPr/>
        </p:nvSpPr>
        <p:spPr>
          <a:xfrm>
            <a:off x="4052927" y="2201563"/>
            <a:ext cx="50910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Diese Eigenpunktkurven sollen zwei der windschiefen Erzeugenden ergeben. </a:t>
            </a:r>
            <a:r>
              <a:rPr lang="de-AT" sz="1400" dirty="0" smtClean="0"/>
              <a:t>Hier wurden DB und CA gewählt.</a:t>
            </a:r>
            <a:endParaRPr lang="de-AT" sz="1400" dirty="0"/>
          </a:p>
        </p:txBody>
      </p:sp>
      <p:cxnSp>
        <p:nvCxnSpPr>
          <p:cNvPr id="36" name="Gerade Verbindung 35"/>
          <p:cNvCxnSpPr>
            <a:stCxn id="31" idx="2"/>
            <a:endCxn id="93" idx="2"/>
          </p:cNvCxnSpPr>
          <p:nvPr/>
        </p:nvCxnSpPr>
        <p:spPr>
          <a:xfrm flipV="1">
            <a:off x="2967201" y="2471596"/>
            <a:ext cx="771477" cy="183846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>
            <a:stCxn id="31" idx="0"/>
            <a:endCxn id="92" idx="2"/>
          </p:cNvCxnSpPr>
          <p:nvPr/>
        </p:nvCxnSpPr>
        <p:spPr>
          <a:xfrm flipH="1" flipV="1">
            <a:off x="397950" y="2697933"/>
            <a:ext cx="776171" cy="83584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4052927" y="3907794"/>
            <a:ext cx="5103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Klick auf D, klick danach auf B und dann auf die Entertaste.</a:t>
            </a:r>
            <a:endParaRPr lang="de-AT" dirty="0"/>
          </a:p>
        </p:txBody>
      </p:sp>
      <p:sp>
        <p:nvSpPr>
          <p:cNvPr id="40" name="Textfeld 39"/>
          <p:cNvSpPr txBox="1"/>
          <p:nvPr/>
        </p:nvSpPr>
        <p:spPr>
          <a:xfrm>
            <a:off x="-1" y="4909252"/>
            <a:ext cx="9156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    Sollte die gezeichnete Linie krumm sein, was manchmal passiert, dann klick in der Schnellmenüleiste auf den Icon für Endbedingungen.</a:t>
            </a:r>
            <a:endParaRPr lang="de-AT" dirty="0"/>
          </a:p>
        </p:txBody>
      </p:sp>
      <p:pic>
        <p:nvPicPr>
          <p:cNvPr id="41" name="Grafik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4155"/>
            <a:ext cx="361950" cy="457200"/>
          </a:xfrm>
          <a:prstGeom prst="rect">
            <a:avLst/>
          </a:prstGeom>
        </p:spPr>
      </p:pic>
      <p:pic>
        <p:nvPicPr>
          <p:cNvPr id="42" name="Grafik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5532800"/>
            <a:ext cx="342900" cy="371475"/>
          </a:xfrm>
          <a:prstGeom prst="rect">
            <a:avLst/>
          </a:prstGeom>
        </p:spPr>
      </p:pic>
      <p:sp>
        <p:nvSpPr>
          <p:cNvPr id="43" name="Textfeld 42"/>
          <p:cNvSpPr txBox="1"/>
          <p:nvPr/>
        </p:nvSpPr>
        <p:spPr>
          <a:xfrm>
            <a:off x="0" y="5555583"/>
            <a:ext cx="9156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    Nun erscheinen in den beiden Endpunkten Symbole. Diese sollten auf die Bedingung natürlich eingestellt sein.</a:t>
            </a:r>
            <a:endParaRPr lang="de-AT" dirty="0"/>
          </a:p>
        </p:txBody>
      </p:sp>
      <p:sp>
        <p:nvSpPr>
          <p:cNvPr id="44" name="Textfeld 43"/>
          <p:cNvSpPr txBox="1"/>
          <p:nvPr/>
        </p:nvSpPr>
        <p:spPr>
          <a:xfrm>
            <a:off x="-1" y="6201914"/>
            <a:ext cx="9156337" cy="37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Wiederhole den Vorgang auch für die zweite Eigenpunktkurve durch C und A.</a:t>
            </a:r>
            <a:endParaRPr lang="de-AT" dirty="0"/>
          </a:p>
        </p:txBody>
      </p:sp>
      <p:sp>
        <p:nvSpPr>
          <p:cNvPr id="50" name="Textfeld 49"/>
          <p:cNvSpPr txBox="1"/>
          <p:nvPr/>
        </p:nvSpPr>
        <p:spPr>
          <a:xfrm>
            <a:off x="-1" y="458670"/>
            <a:ext cx="68730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Eine HP- Fläche ist durch das windschiefe </a:t>
            </a:r>
            <a:r>
              <a:rPr lang="de-AT" sz="1400" dirty="0" err="1"/>
              <a:t>Erzeugendenvierseit</a:t>
            </a:r>
            <a:r>
              <a:rPr lang="de-AT" sz="1400" dirty="0"/>
              <a:t> ADBC festgelegt. </a:t>
            </a:r>
            <a:br>
              <a:rPr lang="de-AT" sz="1400" dirty="0"/>
            </a:br>
            <a:r>
              <a:rPr lang="de-AT" sz="1400" dirty="0"/>
              <a:t>Der Grundriss der HP- Fläche ist eine Raute.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/>
              <a:t>Erzeuge die HP- Fläche mit einem CAD- Programm 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/>
              <a:t>Trimme die HP- Fläche </a:t>
            </a:r>
            <a:r>
              <a:rPr lang="de-AT" sz="1400" dirty="0" smtClean="0"/>
              <a:t>mit zwei </a:t>
            </a:r>
            <a:r>
              <a:rPr lang="de-AT" sz="1400" dirty="0"/>
              <a:t>lotrechten Ebene durch EC und ED.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/>
              <a:t>Trimme außerdem die HP- Fläche mit der zweitprojizierenden 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</a:t>
            </a:r>
            <a:r>
              <a:rPr lang="de-AT" sz="1400" dirty="0" smtClean="0"/>
              <a:t/>
            </a:r>
            <a:br>
              <a:rPr lang="de-AT" sz="1400" dirty="0" smtClean="0"/>
            </a:br>
            <a:r>
              <a:rPr lang="de-AT" sz="1400" dirty="0" smtClean="0"/>
              <a:t>durch </a:t>
            </a:r>
            <a:r>
              <a:rPr lang="de-AT" sz="1400" dirty="0"/>
              <a:t>C und D, welche zu </a:t>
            </a:r>
            <a:r>
              <a:rPr lang="de-AT" sz="1400" dirty="0">
                <a:latin typeface="Symbol" panose="05050102010706020507" pitchFamily="18" charset="2"/>
              </a:rPr>
              <a:t>p</a:t>
            </a:r>
            <a:r>
              <a:rPr lang="de-AT" sz="1400" baseline="-25000" dirty="0"/>
              <a:t>1</a:t>
            </a:r>
            <a:r>
              <a:rPr lang="de-AT" sz="1400" dirty="0"/>
              <a:t> unter 40° geneigt ist.</a:t>
            </a:r>
          </a:p>
        </p:txBody>
      </p:sp>
    </p:spTree>
    <p:extLst>
      <p:ext uri="{BB962C8B-B14F-4D97-AF65-F5344CB8AC3E}">
        <p14:creationId xmlns:p14="http://schemas.microsoft.com/office/powerpoint/2010/main" val="5251451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9" grpId="0"/>
      <p:bldP spid="40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 smtClean="0"/>
              <a:t>Beispiel: HP- Fläche als Regelfläche mit Solid Edge (ST 6)</a:t>
            </a:r>
            <a:endParaRPr lang="de-AT" sz="2400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6572816" y="395296"/>
            <a:ext cx="2493525" cy="1875026"/>
            <a:chOff x="5540410" y="1262331"/>
            <a:chExt cx="3902679" cy="2934651"/>
          </a:xfrm>
        </p:grpSpPr>
        <p:sp>
          <p:nvSpPr>
            <p:cNvPr id="6" name="Line 359"/>
            <p:cNvSpPr>
              <a:spLocks noChangeShapeType="1"/>
            </p:cNvSpPr>
            <p:nvPr/>
          </p:nvSpPr>
          <p:spPr bwMode="auto">
            <a:xfrm flipH="1" flipV="1">
              <a:off x="8337550" y="1545856"/>
              <a:ext cx="720725" cy="2103438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7" name="Line 360"/>
            <p:cNvSpPr>
              <a:spLocks noChangeShapeType="1"/>
            </p:cNvSpPr>
            <p:nvPr/>
          </p:nvSpPr>
          <p:spPr bwMode="auto">
            <a:xfrm flipH="1">
              <a:off x="5926138" y="2309444"/>
              <a:ext cx="722313" cy="94615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8" name="Line 361"/>
            <p:cNvSpPr>
              <a:spLocks noChangeShapeType="1"/>
            </p:cNvSpPr>
            <p:nvPr/>
          </p:nvSpPr>
          <p:spPr bwMode="auto">
            <a:xfrm>
              <a:off x="8337550" y="1545856"/>
              <a:ext cx="720725" cy="2103438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9" name="Line 362"/>
            <p:cNvSpPr>
              <a:spLocks noChangeShapeType="1"/>
            </p:cNvSpPr>
            <p:nvPr/>
          </p:nvSpPr>
          <p:spPr bwMode="auto">
            <a:xfrm flipH="1">
              <a:off x="6991350" y="1545856"/>
              <a:ext cx="1346200" cy="954088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0" name="Line 364"/>
            <p:cNvSpPr>
              <a:spLocks noChangeShapeType="1"/>
            </p:cNvSpPr>
            <p:nvPr/>
          </p:nvSpPr>
          <p:spPr bwMode="auto">
            <a:xfrm flipV="1">
              <a:off x="5926138" y="2309444"/>
              <a:ext cx="722313" cy="94615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1" name="Line 365"/>
            <p:cNvSpPr>
              <a:spLocks noChangeShapeType="1"/>
            </p:cNvSpPr>
            <p:nvPr/>
          </p:nvSpPr>
          <p:spPr bwMode="auto">
            <a:xfrm flipH="1" flipV="1">
              <a:off x="6648450" y="2309444"/>
              <a:ext cx="2409825" cy="133985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2" name="Line 481"/>
            <p:cNvSpPr>
              <a:spLocks noChangeShapeType="1"/>
            </p:cNvSpPr>
            <p:nvPr/>
          </p:nvSpPr>
          <p:spPr bwMode="auto">
            <a:xfrm flipV="1">
              <a:off x="6648450" y="3649294"/>
              <a:ext cx="2409825" cy="5476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3" name="Line 482"/>
            <p:cNvSpPr>
              <a:spLocks noChangeShapeType="1"/>
            </p:cNvSpPr>
            <p:nvPr/>
          </p:nvSpPr>
          <p:spPr bwMode="auto">
            <a:xfrm>
              <a:off x="5926138" y="3255594"/>
              <a:ext cx="722313" cy="9413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4" name="Line 488"/>
            <p:cNvSpPr>
              <a:spLocks noChangeShapeType="1"/>
            </p:cNvSpPr>
            <p:nvPr/>
          </p:nvSpPr>
          <p:spPr bwMode="auto">
            <a:xfrm flipH="1">
              <a:off x="5926136" y="2707480"/>
              <a:ext cx="2403272" cy="54811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5" name="Line 493"/>
            <p:cNvSpPr>
              <a:spLocks noChangeShapeType="1"/>
            </p:cNvSpPr>
            <p:nvPr/>
          </p:nvSpPr>
          <p:spPr bwMode="auto">
            <a:xfrm flipH="1" flipV="1">
              <a:off x="8332674" y="2707480"/>
              <a:ext cx="727347" cy="94242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6" name="Line 497"/>
            <p:cNvSpPr>
              <a:spLocks noChangeShapeType="1"/>
            </p:cNvSpPr>
            <p:nvPr/>
          </p:nvSpPr>
          <p:spPr bwMode="auto">
            <a:xfrm flipV="1">
              <a:off x="7216775" y="3649294"/>
              <a:ext cx="1841500" cy="460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7" name="Line 498"/>
            <p:cNvSpPr>
              <a:spLocks noChangeShapeType="1"/>
            </p:cNvSpPr>
            <p:nvPr/>
          </p:nvSpPr>
          <p:spPr bwMode="auto">
            <a:xfrm>
              <a:off x="5926138" y="3255594"/>
              <a:ext cx="1290638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8" name="Line 519"/>
            <p:cNvSpPr>
              <a:spLocks noChangeShapeType="1"/>
            </p:cNvSpPr>
            <p:nvPr/>
          </p:nvSpPr>
          <p:spPr bwMode="auto">
            <a:xfrm flipV="1">
              <a:off x="6648450" y="2309444"/>
              <a:ext cx="0" cy="18875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9" name="Freihandform 18"/>
            <p:cNvSpPr/>
            <p:nvPr/>
          </p:nvSpPr>
          <p:spPr>
            <a:xfrm>
              <a:off x="5924550" y="2726924"/>
              <a:ext cx="1807369" cy="534226"/>
            </a:xfrm>
            <a:custGeom>
              <a:avLst/>
              <a:gdLst>
                <a:gd name="connsiteX0" fmla="*/ 0 w 1807369"/>
                <a:gd name="connsiteY0" fmla="*/ 543394 h 543394"/>
                <a:gd name="connsiteX1" fmla="*/ 1092994 w 1807369"/>
                <a:gd name="connsiteY1" fmla="*/ 9994 h 543394"/>
                <a:gd name="connsiteX2" fmla="*/ 1807369 w 1807369"/>
                <a:gd name="connsiteY2" fmla="*/ 195731 h 543394"/>
                <a:gd name="connsiteX0" fmla="*/ 0 w 1807369"/>
                <a:gd name="connsiteY0" fmla="*/ 533867 h 533867"/>
                <a:gd name="connsiteX1" fmla="*/ 1092994 w 1807369"/>
                <a:gd name="connsiteY1" fmla="*/ 467 h 533867"/>
                <a:gd name="connsiteX2" fmla="*/ 1807369 w 1807369"/>
                <a:gd name="connsiteY2" fmla="*/ 186204 h 533867"/>
                <a:gd name="connsiteX0" fmla="*/ 0 w 1807369"/>
                <a:gd name="connsiteY0" fmla="*/ 534226 h 534226"/>
                <a:gd name="connsiteX1" fmla="*/ 1092994 w 1807369"/>
                <a:gd name="connsiteY1" fmla="*/ 826 h 534226"/>
                <a:gd name="connsiteX2" fmla="*/ 1807369 w 1807369"/>
                <a:gd name="connsiteY2" fmla="*/ 186563 h 534226"/>
                <a:gd name="connsiteX0" fmla="*/ 0 w 1807369"/>
                <a:gd name="connsiteY0" fmla="*/ 534226 h 534226"/>
                <a:gd name="connsiteX1" fmla="*/ 1092994 w 1807369"/>
                <a:gd name="connsiteY1" fmla="*/ 826 h 534226"/>
                <a:gd name="connsiteX2" fmla="*/ 1807369 w 1807369"/>
                <a:gd name="connsiteY2" fmla="*/ 186563 h 534226"/>
                <a:gd name="connsiteX0" fmla="*/ 0 w 1807369"/>
                <a:gd name="connsiteY0" fmla="*/ 534226 h 534226"/>
                <a:gd name="connsiteX1" fmla="*/ 1092994 w 1807369"/>
                <a:gd name="connsiteY1" fmla="*/ 826 h 534226"/>
                <a:gd name="connsiteX2" fmla="*/ 1807369 w 1807369"/>
                <a:gd name="connsiteY2" fmla="*/ 186563 h 534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7369" h="534226">
                  <a:moveTo>
                    <a:pt x="0" y="534226"/>
                  </a:moveTo>
                  <a:cubicBezTo>
                    <a:pt x="433983" y="208391"/>
                    <a:pt x="744141" y="8764"/>
                    <a:pt x="1092994" y="826"/>
                  </a:cubicBezTo>
                  <a:cubicBezTo>
                    <a:pt x="1394222" y="-9493"/>
                    <a:pt x="1617266" y="78216"/>
                    <a:pt x="1807369" y="186563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200"/>
            </a:p>
          </p:txBody>
        </p:sp>
        <p:sp>
          <p:nvSpPr>
            <p:cNvPr id="20" name="Line 362"/>
            <p:cNvSpPr>
              <a:spLocks noChangeShapeType="1"/>
            </p:cNvSpPr>
            <p:nvPr/>
          </p:nvSpPr>
          <p:spPr bwMode="auto">
            <a:xfrm flipH="1">
              <a:off x="5924550" y="2499943"/>
              <a:ext cx="1060450" cy="7564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6525623" y="1943267"/>
              <a:ext cx="458950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A</a:t>
              </a:r>
              <a:endParaRPr lang="de-AT" sz="12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8307562" y="1262331"/>
              <a:ext cx="644575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B</a:t>
              </a:r>
              <a:endParaRPr lang="de-AT" sz="12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5540410" y="3173354"/>
              <a:ext cx="458950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C</a:t>
              </a:r>
              <a:endParaRPr lang="de-AT" sz="12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8984139" y="3452444"/>
              <a:ext cx="458950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D</a:t>
              </a:r>
              <a:endParaRPr lang="de-AT" sz="12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7123875" y="3643968"/>
              <a:ext cx="458950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E</a:t>
              </a:r>
              <a:endParaRPr lang="de-AT" sz="1200" dirty="0"/>
            </a:p>
          </p:txBody>
        </p:sp>
        <p:sp>
          <p:nvSpPr>
            <p:cNvPr id="26" name="Line 519"/>
            <p:cNvSpPr>
              <a:spLocks noChangeShapeType="1"/>
            </p:cNvSpPr>
            <p:nvPr/>
          </p:nvSpPr>
          <p:spPr bwMode="auto">
            <a:xfrm flipV="1">
              <a:off x="8332674" y="1545473"/>
              <a:ext cx="0" cy="115962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</p:grp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10" y="1788462"/>
            <a:ext cx="4071437" cy="3224201"/>
          </a:xfrm>
          <a:prstGeom prst="rect">
            <a:avLst/>
          </a:prstGeom>
        </p:spPr>
      </p:pic>
      <p:sp>
        <p:nvSpPr>
          <p:cNvPr id="30" name="Freihandform 29"/>
          <p:cNvSpPr/>
          <p:nvPr/>
        </p:nvSpPr>
        <p:spPr>
          <a:xfrm>
            <a:off x="402712" y="3497020"/>
            <a:ext cx="3328821" cy="849117"/>
          </a:xfrm>
          <a:custGeom>
            <a:avLst/>
            <a:gdLst>
              <a:gd name="connsiteX0" fmla="*/ 769544 w 3340728"/>
              <a:gd name="connsiteY0" fmla="*/ 36213 h 841972"/>
              <a:gd name="connsiteX1" fmla="*/ 0 w 3340728"/>
              <a:gd name="connsiteY1" fmla="*/ 841972 h 841972"/>
              <a:gd name="connsiteX2" fmla="*/ 2562130 w 3340728"/>
              <a:gd name="connsiteY2" fmla="*/ 805758 h 841972"/>
              <a:gd name="connsiteX3" fmla="*/ 3340728 w 3340728"/>
              <a:gd name="connsiteY3" fmla="*/ 0 h 841972"/>
              <a:gd name="connsiteX4" fmla="*/ 769544 w 3340728"/>
              <a:gd name="connsiteY4" fmla="*/ 36213 h 841972"/>
              <a:gd name="connsiteX0" fmla="*/ 769544 w 3340728"/>
              <a:gd name="connsiteY0" fmla="*/ 36213 h 841972"/>
              <a:gd name="connsiteX1" fmla="*/ 0 w 3340728"/>
              <a:gd name="connsiteY1" fmla="*/ 841972 h 841972"/>
              <a:gd name="connsiteX2" fmla="*/ 2559749 w 3340728"/>
              <a:gd name="connsiteY2" fmla="*/ 808139 h 841972"/>
              <a:gd name="connsiteX3" fmla="*/ 3340728 w 3340728"/>
              <a:gd name="connsiteY3" fmla="*/ 0 h 841972"/>
              <a:gd name="connsiteX4" fmla="*/ 769544 w 3340728"/>
              <a:gd name="connsiteY4" fmla="*/ 36213 h 841972"/>
              <a:gd name="connsiteX0" fmla="*/ 771925 w 3340728"/>
              <a:gd name="connsiteY0" fmla="*/ 26688 h 841972"/>
              <a:gd name="connsiteX1" fmla="*/ 0 w 3340728"/>
              <a:gd name="connsiteY1" fmla="*/ 841972 h 841972"/>
              <a:gd name="connsiteX2" fmla="*/ 2559749 w 3340728"/>
              <a:gd name="connsiteY2" fmla="*/ 808139 h 841972"/>
              <a:gd name="connsiteX3" fmla="*/ 3340728 w 3340728"/>
              <a:gd name="connsiteY3" fmla="*/ 0 h 841972"/>
              <a:gd name="connsiteX4" fmla="*/ 771925 w 3340728"/>
              <a:gd name="connsiteY4" fmla="*/ 26688 h 841972"/>
              <a:gd name="connsiteX0" fmla="*/ 779068 w 3347871"/>
              <a:gd name="connsiteY0" fmla="*/ 26688 h 846735"/>
              <a:gd name="connsiteX1" fmla="*/ 0 w 3347871"/>
              <a:gd name="connsiteY1" fmla="*/ 846735 h 846735"/>
              <a:gd name="connsiteX2" fmla="*/ 2566892 w 3347871"/>
              <a:gd name="connsiteY2" fmla="*/ 808139 h 846735"/>
              <a:gd name="connsiteX3" fmla="*/ 3347871 w 3347871"/>
              <a:gd name="connsiteY3" fmla="*/ 0 h 846735"/>
              <a:gd name="connsiteX4" fmla="*/ 779068 w 3347871"/>
              <a:gd name="connsiteY4" fmla="*/ 26688 h 846735"/>
              <a:gd name="connsiteX0" fmla="*/ 779068 w 3335964"/>
              <a:gd name="connsiteY0" fmla="*/ 31450 h 851497"/>
              <a:gd name="connsiteX1" fmla="*/ 0 w 3335964"/>
              <a:gd name="connsiteY1" fmla="*/ 851497 h 851497"/>
              <a:gd name="connsiteX2" fmla="*/ 2566892 w 3335964"/>
              <a:gd name="connsiteY2" fmla="*/ 812901 h 851497"/>
              <a:gd name="connsiteX3" fmla="*/ 3335964 w 3335964"/>
              <a:gd name="connsiteY3" fmla="*/ 0 h 851497"/>
              <a:gd name="connsiteX4" fmla="*/ 779068 w 3335964"/>
              <a:gd name="connsiteY4" fmla="*/ 31450 h 851497"/>
              <a:gd name="connsiteX0" fmla="*/ 781449 w 3335964"/>
              <a:gd name="connsiteY0" fmla="*/ 48118 h 851497"/>
              <a:gd name="connsiteX1" fmla="*/ 0 w 3335964"/>
              <a:gd name="connsiteY1" fmla="*/ 851497 h 851497"/>
              <a:gd name="connsiteX2" fmla="*/ 2566892 w 3335964"/>
              <a:gd name="connsiteY2" fmla="*/ 812901 h 851497"/>
              <a:gd name="connsiteX3" fmla="*/ 3335964 w 3335964"/>
              <a:gd name="connsiteY3" fmla="*/ 0 h 851497"/>
              <a:gd name="connsiteX4" fmla="*/ 781449 w 3335964"/>
              <a:gd name="connsiteY4" fmla="*/ 48118 h 851497"/>
              <a:gd name="connsiteX0" fmla="*/ 781449 w 3347871"/>
              <a:gd name="connsiteY0" fmla="*/ 38593 h 841972"/>
              <a:gd name="connsiteX1" fmla="*/ 0 w 3347871"/>
              <a:gd name="connsiteY1" fmla="*/ 841972 h 841972"/>
              <a:gd name="connsiteX2" fmla="*/ 2566892 w 3347871"/>
              <a:gd name="connsiteY2" fmla="*/ 803376 h 841972"/>
              <a:gd name="connsiteX3" fmla="*/ 3347871 w 3347871"/>
              <a:gd name="connsiteY3" fmla="*/ 0 h 841972"/>
              <a:gd name="connsiteX4" fmla="*/ 781449 w 3347871"/>
              <a:gd name="connsiteY4" fmla="*/ 38593 h 841972"/>
              <a:gd name="connsiteX0" fmla="*/ 781449 w 3347871"/>
              <a:gd name="connsiteY0" fmla="*/ 38593 h 841972"/>
              <a:gd name="connsiteX1" fmla="*/ 0 w 3347871"/>
              <a:gd name="connsiteY1" fmla="*/ 841972 h 841972"/>
              <a:gd name="connsiteX2" fmla="*/ 2562130 w 3347871"/>
              <a:gd name="connsiteY2" fmla="*/ 808138 h 841972"/>
              <a:gd name="connsiteX3" fmla="*/ 3347871 w 3347871"/>
              <a:gd name="connsiteY3" fmla="*/ 0 h 841972"/>
              <a:gd name="connsiteX4" fmla="*/ 781449 w 3347871"/>
              <a:gd name="connsiteY4" fmla="*/ 38593 h 841972"/>
              <a:gd name="connsiteX0" fmla="*/ 769543 w 3335965"/>
              <a:gd name="connsiteY0" fmla="*/ 38593 h 846735"/>
              <a:gd name="connsiteX1" fmla="*/ 0 w 3335965"/>
              <a:gd name="connsiteY1" fmla="*/ 846735 h 846735"/>
              <a:gd name="connsiteX2" fmla="*/ 2550224 w 3335965"/>
              <a:gd name="connsiteY2" fmla="*/ 808138 h 846735"/>
              <a:gd name="connsiteX3" fmla="*/ 3335965 w 3335965"/>
              <a:gd name="connsiteY3" fmla="*/ 0 h 846735"/>
              <a:gd name="connsiteX4" fmla="*/ 769543 w 3335965"/>
              <a:gd name="connsiteY4" fmla="*/ 38593 h 846735"/>
              <a:gd name="connsiteX0" fmla="*/ 769543 w 3328821"/>
              <a:gd name="connsiteY0" fmla="*/ 40975 h 849117"/>
              <a:gd name="connsiteX1" fmla="*/ 0 w 3328821"/>
              <a:gd name="connsiteY1" fmla="*/ 849117 h 849117"/>
              <a:gd name="connsiteX2" fmla="*/ 2550224 w 3328821"/>
              <a:gd name="connsiteY2" fmla="*/ 810520 h 849117"/>
              <a:gd name="connsiteX3" fmla="*/ 3328821 w 3328821"/>
              <a:gd name="connsiteY3" fmla="*/ 0 h 849117"/>
              <a:gd name="connsiteX4" fmla="*/ 769543 w 3328821"/>
              <a:gd name="connsiteY4" fmla="*/ 40975 h 84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28821" h="849117">
                <a:moveTo>
                  <a:pt x="769543" y="40975"/>
                </a:moveTo>
                <a:lnTo>
                  <a:pt x="0" y="849117"/>
                </a:lnTo>
                <a:lnTo>
                  <a:pt x="2550224" y="810520"/>
                </a:lnTo>
                <a:lnTo>
                  <a:pt x="3328821" y="0"/>
                </a:lnTo>
                <a:lnTo>
                  <a:pt x="769543" y="40975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1" name="Freihandform 30"/>
          <p:cNvSpPr/>
          <p:nvPr/>
        </p:nvSpPr>
        <p:spPr>
          <a:xfrm>
            <a:off x="1174121" y="3533775"/>
            <a:ext cx="1793080" cy="776288"/>
          </a:xfrm>
          <a:custGeom>
            <a:avLst/>
            <a:gdLst>
              <a:gd name="connsiteX0" fmla="*/ 0 w 1800225"/>
              <a:gd name="connsiteY0" fmla="*/ 0 h 781050"/>
              <a:gd name="connsiteX1" fmla="*/ 352425 w 1800225"/>
              <a:gd name="connsiteY1" fmla="*/ 542925 h 781050"/>
              <a:gd name="connsiteX2" fmla="*/ 1800225 w 1800225"/>
              <a:gd name="connsiteY2" fmla="*/ 781050 h 781050"/>
              <a:gd name="connsiteX0" fmla="*/ 0 w 1795462"/>
              <a:gd name="connsiteY0" fmla="*/ 0 h 769144"/>
              <a:gd name="connsiteX1" fmla="*/ 347662 w 1795462"/>
              <a:gd name="connsiteY1" fmla="*/ 531019 h 769144"/>
              <a:gd name="connsiteX2" fmla="*/ 1795462 w 1795462"/>
              <a:gd name="connsiteY2" fmla="*/ 769144 h 769144"/>
              <a:gd name="connsiteX0" fmla="*/ 0 w 1793080"/>
              <a:gd name="connsiteY0" fmla="*/ 0 h 776288"/>
              <a:gd name="connsiteX1" fmla="*/ 347662 w 1793080"/>
              <a:gd name="connsiteY1" fmla="*/ 531019 h 776288"/>
              <a:gd name="connsiteX2" fmla="*/ 1793080 w 1793080"/>
              <a:gd name="connsiteY2" fmla="*/ 776288 h 77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3080" h="776288">
                <a:moveTo>
                  <a:pt x="0" y="0"/>
                </a:moveTo>
                <a:lnTo>
                  <a:pt x="347662" y="531019"/>
                </a:lnTo>
                <a:lnTo>
                  <a:pt x="1793080" y="776288"/>
                </a:lnTo>
              </a:path>
            </a:pathLst>
          </a:custGeom>
          <a:noFill/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87" name="Gruppieren 86"/>
          <p:cNvGrpSpPr/>
          <p:nvPr/>
        </p:nvGrpSpPr>
        <p:grpSpPr>
          <a:xfrm>
            <a:off x="985894" y="3239087"/>
            <a:ext cx="2375831" cy="1296210"/>
            <a:chOff x="1728681" y="3239087"/>
            <a:chExt cx="2375831" cy="1296210"/>
          </a:xfrm>
        </p:grpSpPr>
        <p:sp>
          <p:nvSpPr>
            <p:cNvPr id="88" name="Textfeld 87"/>
            <p:cNvSpPr txBox="1"/>
            <p:nvPr/>
          </p:nvSpPr>
          <p:spPr>
            <a:xfrm>
              <a:off x="1728681" y="3239087"/>
              <a:ext cx="4105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>
                  <a:solidFill>
                    <a:srgbClr val="FF0000"/>
                  </a:solidFill>
                </a:rPr>
                <a:t>C</a:t>
              </a:r>
              <a:endParaRPr lang="de-AT" sz="1400" dirty="0">
                <a:solidFill>
                  <a:srgbClr val="FF0000"/>
                </a:solidFill>
              </a:endParaRPr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3693948" y="4227520"/>
              <a:ext cx="4105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>
                  <a:solidFill>
                    <a:srgbClr val="FF0000"/>
                  </a:solidFill>
                </a:rPr>
                <a:t>D</a:t>
              </a:r>
              <a:endParaRPr lang="de-AT" sz="1400" dirty="0">
                <a:solidFill>
                  <a:srgbClr val="FF0000"/>
                </a:solidFill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1993595" y="3964285"/>
              <a:ext cx="4105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>
                  <a:solidFill>
                    <a:srgbClr val="FF0000"/>
                  </a:solidFill>
                </a:rPr>
                <a:t>E</a:t>
              </a:r>
              <a:endParaRPr lang="de-AT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92" name="Textfeld 91"/>
          <p:cNvSpPr txBox="1"/>
          <p:nvPr/>
        </p:nvSpPr>
        <p:spPr>
          <a:xfrm>
            <a:off x="185524" y="2395681"/>
            <a:ext cx="410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00FF"/>
                </a:solidFill>
              </a:rPr>
              <a:t>A</a:t>
            </a:r>
            <a:endParaRPr lang="de-AT" sz="1400" dirty="0">
              <a:solidFill>
                <a:srgbClr val="0000FF"/>
              </a:solidFill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3463654" y="2252073"/>
            <a:ext cx="410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00FF"/>
                </a:solidFill>
              </a:rPr>
              <a:t>B</a:t>
            </a:r>
            <a:endParaRPr lang="de-AT" sz="1400" dirty="0">
              <a:solidFill>
                <a:srgbClr val="0000FF"/>
              </a:solidFill>
            </a:endParaRPr>
          </a:p>
        </p:txBody>
      </p:sp>
      <p:cxnSp>
        <p:nvCxnSpPr>
          <p:cNvPr id="94" name="Gerade Verbindung 93"/>
          <p:cNvCxnSpPr>
            <a:stCxn id="30" idx="1"/>
          </p:cNvCxnSpPr>
          <p:nvPr/>
        </p:nvCxnSpPr>
        <p:spPr>
          <a:xfrm flipV="1">
            <a:off x="402712" y="2693197"/>
            <a:ext cx="2264" cy="1652940"/>
          </a:xfrm>
          <a:prstGeom prst="line">
            <a:avLst/>
          </a:prstGeom>
          <a:ln w="95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>
            <a:stCxn id="30" idx="3"/>
          </p:cNvCxnSpPr>
          <p:nvPr/>
        </p:nvCxnSpPr>
        <p:spPr>
          <a:xfrm flipH="1" flipV="1">
            <a:off x="3726771" y="2486026"/>
            <a:ext cx="4762" cy="1010994"/>
          </a:xfrm>
          <a:prstGeom prst="line">
            <a:avLst/>
          </a:prstGeom>
          <a:ln w="95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 flipV="1">
            <a:off x="2064707" y="1843666"/>
            <a:ext cx="1662063" cy="2078253"/>
          </a:xfrm>
          <a:prstGeom prst="line">
            <a:avLst/>
          </a:prstGeom>
          <a:ln w="95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>
            <a:stCxn id="31" idx="2"/>
            <a:endCxn id="93" idx="2"/>
          </p:cNvCxnSpPr>
          <p:nvPr/>
        </p:nvCxnSpPr>
        <p:spPr>
          <a:xfrm flipV="1">
            <a:off x="2967201" y="2471596"/>
            <a:ext cx="771477" cy="183846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>
            <a:stCxn id="31" idx="0"/>
            <a:endCxn id="92" idx="2"/>
          </p:cNvCxnSpPr>
          <p:nvPr/>
        </p:nvCxnSpPr>
        <p:spPr>
          <a:xfrm flipH="1" flipV="1">
            <a:off x="397950" y="2697933"/>
            <a:ext cx="776171" cy="83584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0" y="1825454"/>
            <a:ext cx="4485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Erzeuge eine Übergangsfläche </a:t>
            </a:r>
            <a:br>
              <a:rPr lang="de-AT" dirty="0" smtClean="0"/>
            </a:br>
            <a:r>
              <a:rPr lang="de-AT" dirty="0" smtClean="0"/>
              <a:t>      oder ein </a:t>
            </a:r>
            <a:r>
              <a:rPr lang="de-AT" dirty="0" err="1" smtClean="0"/>
              <a:t>Bluesurf</a:t>
            </a:r>
            <a:r>
              <a:rPr lang="de-AT" dirty="0" smtClean="0"/>
              <a:t>      .</a:t>
            </a:r>
            <a:endParaRPr lang="de-AT" dirty="0"/>
          </a:p>
        </p:txBody>
      </p:sp>
      <p:pic>
        <p:nvPicPr>
          <p:cNvPr id="50" name="Grafik 49" descr="übergang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31" y="2108060"/>
            <a:ext cx="333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Grafik 50" descr="blueSurf.jpg"/>
          <p:cNvPicPr>
            <a:picLocks noChangeAspect="1"/>
          </p:cNvPicPr>
          <p:nvPr/>
        </p:nvPicPr>
        <p:blipFill rotWithShape="1">
          <a:blip r:embed="rId5" cstate="print"/>
          <a:srcRect l="4515" t="18467" r="24832" b="7999"/>
          <a:stretch/>
        </p:blipFill>
        <p:spPr>
          <a:xfrm>
            <a:off x="2282217" y="2138167"/>
            <a:ext cx="309563" cy="273162"/>
          </a:xfrm>
          <a:prstGeom prst="rect">
            <a:avLst/>
          </a:prstGeom>
        </p:spPr>
      </p:pic>
      <p:sp>
        <p:nvSpPr>
          <p:cNvPr id="52" name="Textfeld 51"/>
          <p:cNvSpPr txBox="1"/>
          <p:nvPr/>
        </p:nvSpPr>
        <p:spPr>
          <a:xfrm>
            <a:off x="4052928" y="2213865"/>
            <a:ext cx="5091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Das Symbol für Übergangsfläche ist nicht in der Multifunktionsleiste zu finden. Füge es zur Schnellzugriffsleiste hinzu. </a:t>
            </a:r>
            <a:endParaRPr lang="de-AT" dirty="0"/>
          </a:p>
        </p:txBody>
      </p:sp>
      <p:sp>
        <p:nvSpPr>
          <p:cNvPr id="53" name="Textfeld 52"/>
          <p:cNvSpPr txBox="1"/>
          <p:nvPr/>
        </p:nvSpPr>
        <p:spPr>
          <a:xfrm>
            <a:off x="4052927" y="3068960"/>
            <a:ext cx="5091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Klick dazu auf den kleinen Pfeil rechts an der Schnellzugriffsleiste, wähle „Anpassen“. Wähle im Menüfenster </a:t>
            </a:r>
            <a:r>
              <a:rPr lang="de-DE" sz="1200" smtClean="0"/>
              <a:t>die Registerkarte </a:t>
            </a:r>
            <a:r>
              <a:rPr lang="de-DE" sz="1200" dirty="0" smtClean="0"/>
              <a:t>Schnellzugriff. Erweitere dann bei „Befehle auswählen von“ dieses Menü durch Klick auf den Pfeil daneben. Wähle „Nicht in der Multifunktionsleiste enthaltene Befehle“. Hier kann nun relativ weit unten die </a:t>
            </a:r>
            <a:r>
              <a:rPr lang="de-DE" sz="1200" b="1" dirty="0" smtClean="0"/>
              <a:t>Übergangsfläche</a:t>
            </a:r>
            <a:r>
              <a:rPr lang="de-DE" sz="1200" dirty="0" smtClean="0"/>
              <a:t> gefunden und hinzugefügt werden.</a:t>
            </a:r>
            <a:endParaRPr lang="de-AT" sz="1200" dirty="0"/>
          </a:p>
        </p:txBody>
      </p:sp>
      <p:sp>
        <p:nvSpPr>
          <p:cNvPr id="54" name="Textfeld 53"/>
          <p:cNvSpPr txBox="1"/>
          <p:nvPr/>
        </p:nvSpPr>
        <p:spPr>
          <a:xfrm>
            <a:off x="3352940" y="4239090"/>
            <a:ext cx="5791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Der Befehl Blue Surf </a:t>
            </a:r>
            <a:br>
              <a:rPr lang="de-AT" dirty="0" smtClean="0"/>
            </a:br>
            <a:r>
              <a:rPr lang="de-AT" dirty="0" smtClean="0"/>
              <a:t>(Registerkarte Flächenmodellierung/ Befehlsgruppe Flächen) erzeugt hier die gleiche Fläche wie der Befehl Übergangsfläche.</a:t>
            </a:r>
            <a:endParaRPr lang="de-AT" dirty="0"/>
          </a:p>
        </p:txBody>
      </p:sp>
      <p:pic>
        <p:nvPicPr>
          <p:cNvPr id="55" name="Grafik 54" descr="blueSurf.jpg"/>
          <p:cNvPicPr>
            <a:picLocks noChangeAspect="1"/>
          </p:cNvPicPr>
          <p:nvPr/>
        </p:nvPicPr>
        <p:blipFill rotWithShape="1">
          <a:blip r:embed="rId5" cstate="print"/>
          <a:srcRect l="4515" t="18467" r="24832" b="7999"/>
          <a:stretch/>
        </p:blipFill>
        <p:spPr>
          <a:xfrm>
            <a:off x="5607115" y="4310063"/>
            <a:ext cx="309563" cy="273162"/>
          </a:xfrm>
          <a:prstGeom prst="rect">
            <a:avLst/>
          </a:prstGeom>
        </p:spPr>
      </p:pic>
      <p:sp>
        <p:nvSpPr>
          <p:cNvPr id="28" name="Textfeld 27"/>
          <p:cNvSpPr txBox="1"/>
          <p:nvPr/>
        </p:nvSpPr>
        <p:spPr>
          <a:xfrm>
            <a:off x="-1" y="5624953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weitere </a:t>
            </a:r>
            <a:r>
              <a:rPr lang="de-AT" dirty="0"/>
              <a:t>K</a:t>
            </a:r>
            <a:r>
              <a:rPr lang="de-AT" dirty="0" smtClean="0"/>
              <a:t>onstruktion ist in bei        und      die gleiche.</a:t>
            </a:r>
            <a:endParaRPr lang="de-AT" dirty="0"/>
          </a:p>
        </p:txBody>
      </p:sp>
      <p:pic>
        <p:nvPicPr>
          <p:cNvPr id="57" name="Grafik 56" descr="übergang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9022" y="5642691"/>
            <a:ext cx="333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Grafik 57" descr="blueSurf.jpg"/>
          <p:cNvPicPr>
            <a:picLocks noChangeAspect="1"/>
          </p:cNvPicPr>
          <p:nvPr/>
        </p:nvPicPr>
        <p:blipFill rotWithShape="1">
          <a:blip r:embed="rId5" cstate="print"/>
          <a:srcRect l="4515" t="18467" r="24832" b="7999"/>
          <a:stretch/>
        </p:blipFill>
        <p:spPr>
          <a:xfrm>
            <a:off x="4397452" y="5673038"/>
            <a:ext cx="309563" cy="273162"/>
          </a:xfrm>
          <a:prstGeom prst="rect">
            <a:avLst/>
          </a:prstGeom>
        </p:spPr>
      </p:pic>
      <p:sp>
        <p:nvSpPr>
          <p:cNvPr id="29" name="Textfeld 28"/>
          <p:cNvSpPr txBox="1"/>
          <p:nvPr/>
        </p:nvSpPr>
        <p:spPr>
          <a:xfrm>
            <a:off x="-1" y="6165013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Wähle einen der beiden Befehle.</a:t>
            </a:r>
            <a:endParaRPr lang="de-AT" dirty="0"/>
          </a:p>
        </p:txBody>
      </p:sp>
      <p:sp>
        <p:nvSpPr>
          <p:cNvPr id="60" name="Textfeld 59"/>
          <p:cNvSpPr txBox="1"/>
          <p:nvPr/>
        </p:nvSpPr>
        <p:spPr>
          <a:xfrm>
            <a:off x="-1" y="458670"/>
            <a:ext cx="68730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Eine HP- Fläche ist durch das windschiefe </a:t>
            </a:r>
            <a:r>
              <a:rPr lang="de-AT" sz="1400" dirty="0" err="1"/>
              <a:t>Erzeugendenvierseit</a:t>
            </a:r>
            <a:r>
              <a:rPr lang="de-AT" sz="1400" dirty="0"/>
              <a:t> ADBC festgelegt. </a:t>
            </a:r>
            <a:br>
              <a:rPr lang="de-AT" sz="1400" dirty="0"/>
            </a:br>
            <a:r>
              <a:rPr lang="de-AT" sz="1400" dirty="0"/>
              <a:t>Der Grundriss der HP- Fläche ist eine Raute.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/>
              <a:t>Erzeuge die HP- Fläche mit einem CAD- Programm 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/>
              <a:t>Trimme die HP- Fläche </a:t>
            </a:r>
            <a:r>
              <a:rPr lang="de-AT" sz="1400" dirty="0" smtClean="0"/>
              <a:t>mit zwei </a:t>
            </a:r>
            <a:r>
              <a:rPr lang="de-AT" sz="1400" dirty="0"/>
              <a:t>lotrechten Ebene durch EC und ED.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/>
              <a:t>Trimme außerdem die HP- Fläche mit der zweitprojizierenden 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</a:t>
            </a:r>
            <a:r>
              <a:rPr lang="de-AT" sz="1400" dirty="0" smtClean="0"/>
              <a:t/>
            </a:r>
            <a:br>
              <a:rPr lang="de-AT" sz="1400" dirty="0" smtClean="0"/>
            </a:br>
            <a:r>
              <a:rPr lang="de-AT" sz="1400" dirty="0" smtClean="0"/>
              <a:t>durch </a:t>
            </a:r>
            <a:r>
              <a:rPr lang="de-AT" sz="1400" dirty="0"/>
              <a:t>C und D, welche zu </a:t>
            </a:r>
            <a:r>
              <a:rPr lang="de-AT" sz="1400" dirty="0">
                <a:latin typeface="Symbol" panose="05050102010706020507" pitchFamily="18" charset="2"/>
              </a:rPr>
              <a:t>p</a:t>
            </a:r>
            <a:r>
              <a:rPr lang="de-AT" sz="1400" baseline="-25000" dirty="0"/>
              <a:t>1</a:t>
            </a:r>
            <a:r>
              <a:rPr lang="de-AT" sz="1400" dirty="0"/>
              <a:t> unter 40° geneigt ist.</a:t>
            </a:r>
          </a:p>
        </p:txBody>
      </p:sp>
    </p:spTree>
    <p:extLst>
      <p:ext uri="{BB962C8B-B14F-4D97-AF65-F5344CB8AC3E}">
        <p14:creationId xmlns:p14="http://schemas.microsoft.com/office/powerpoint/2010/main" val="7265276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rafik 6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73" y="1759991"/>
            <a:ext cx="3615444" cy="2709616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10" y="1788462"/>
            <a:ext cx="4071437" cy="3224201"/>
          </a:xfrm>
          <a:prstGeom prst="rect">
            <a:avLst/>
          </a:prstGeom>
        </p:spPr>
      </p:pic>
      <p:cxnSp>
        <p:nvCxnSpPr>
          <p:cNvPr id="37" name="Gerade Verbindung 36"/>
          <p:cNvCxnSpPr>
            <a:endCxn id="30" idx="0"/>
          </p:cNvCxnSpPr>
          <p:nvPr/>
        </p:nvCxnSpPr>
        <p:spPr>
          <a:xfrm flipH="1">
            <a:off x="1172255" y="2474119"/>
            <a:ext cx="2568852" cy="106387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 smtClean="0"/>
              <a:t>Beispiel: HP- Fläche als Regelfläche mit Solid Edge (ST 6)</a:t>
            </a:r>
            <a:endParaRPr lang="de-AT" sz="2400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6572816" y="395296"/>
            <a:ext cx="2493525" cy="1875026"/>
            <a:chOff x="5540410" y="1262331"/>
            <a:chExt cx="3902679" cy="2934651"/>
          </a:xfrm>
        </p:grpSpPr>
        <p:sp>
          <p:nvSpPr>
            <p:cNvPr id="6" name="Line 359"/>
            <p:cNvSpPr>
              <a:spLocks noChangeShapeType="1"/>
            </p:cNvSpPr>
            <p:nvPr/>
          </p:nvSpPr>
          <p:spPr bwMode="auto">
            <a:xfrm flipH="1" flipV="1">
              <a:off x="8337550" y="1545856"/>
              <a:ext cx="720725" cy="2103438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7" name="Line 360"/>
            <p:cNvSpPr>
              <a:spLocks noChangeShapeType="1"/>
            </p:cNvSpPr>
            <p:nvPr/>
          </p:nvSpPr>
          <p:spPr bwMode="auto">
            <a:xfrm flipH="1">
              <a:off x="5926138" y="2309444"/>
              <a:ext cx="722313" cy="94615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8" name="Line 361"/>
            <p:cNvSpPr>
              <a:spLocks noChangeShapeType="1"/>
            </p:cNvSpPr>
            <p:nvPr/>
          </p:nvSpPr>
          <p:spPr bwMode="auto">
            <a:xfrm>
              <a:off x="8337550" y="1545856"/>
              <a:ext cx="720725" cy="2103438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9" name="Line 362"/>
            <p:cNvSpPr>
              <a:spLocks noChangeShapeType="1"/>
            </p:cNvSpPr>
            <p:nvPr/>
          </p:nvSpPr>
          <p:spPr bwMode="auto">
            <a:xfrm flipH="1">
              <a:off x="6991350" y="1545856"/>
              <a:ext cx="1346200" cy="954088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0" name="Line 364"/>
            <p:cNvSpPr>
              <a:spLocks noChangeShapeType="1"/>
            </p:cNvSpPr>
            <p:nvPr/>
          </p:nvSpPr>
          <p:spPr bwMode="auto">
            <a:xfrm flipV="1">
              <a:off x="5926138" y="2309444"/>
              <a:ext cx="722313" cy="94615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1" name="Line 365"/>
            <p:cNvSpPr>
              <a:spLocks noChangeShapeType="1"/>
            </p:cNvSpPr>
            <p:nvPr/>
          </p:nvSpPr>
          <p:spPr bwMode="auto">
            <a:xfrm flipH="1" flipV="1">
              <a:off x="6648450" y="2309444"/>
              <a:ext cx="2409825" cy="133985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2" name="Line 481"/>
            <p:cNvSpPr>
              <a:spLocks noChangeShapeType="1"/>
            </p:cNvSpPr>
            <p:nvPr/>
          </p:nvSpPr>
          <p:spPr bwMode="auto">
            <a:xfrm flipV="1">
              <a:off x="6648450" y="3649294"/>
              <a:ext cx="2409825" cy="5476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3" name="Line 482"/>
            <p:cNvSpPr>
              <a:spLocks noChangeShapeType="1"/>
            </p:cNvSpPr>
            <p:nvPr/>
          </p:nvSpPr>
          <p:spPr bwMode="auto">
            <a:xfrm>
              <a:off x="5926138" y="3255594"/>
              <a:ext cx="722313" cy="9413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4" name="Line 488"/>
            <p:cNvSpPr>
              <a:spLocks noChangeShapeType="1"/>
            </p:cNvSpPr>
            <p:nvPr/>
          </p:nvSpPr>
          <p:spPr bwMode="auto">
            <a:xfrm flipH="1">
              <a:off x="5926136" y="2707480"/>
              <a:ext cx="2403272" cy="54811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5" name="Line 493"/>
            <p:cNvSpPr>
              <a:spLocks noChangeShapeType="1"/>
            </p:cNvSpPr>
            <p:nvPr/>
          </p:nvSpPr>
          <p:spPr bwMode="auto">
            <a:xfrm flipH="1" flipV="1">
              <a:off x="8332674" y="2707480"/>
              <a:ext cx="727347" cy="94242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6" name="Line 497"/>
            <p:cNvSpPr>
              <a:spLocks noChangeShapeType="1"/>
            </p:cNvSpPr>
            <p:nvPr/>
          </p:nvSpPr>
          <p:spPr bwMode="auto">
            <a:xfrm flipV="1">
              <a:off x="7216775" y="3649294"/>
              <a:ext cx="1841500" cy="460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7" name="Line 498"/>
            <p:cNvSpPr>
              <a:spLocks noChangeShapeType="1"/>
            </p:cNvSpPr>
            <p:nvPr/>
          </p:nvSpPr>
          <p:spPr bwMode="auto">
            <a:xfrm>
              <a:off x="5926138" y="3255594"/>
              <a:ext cx="1290638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8" name="Line 519"/>
            <p:cNvSpPr>
              <a:spLocks noChangeShapeType="1"/>
            </p:cNvSpPr>
            <p:nvPr/>
          </p:nvSpPr>
          <p:spPr bwMode="auto">
            <a:xfrm flipV="1">
              <a:off x="6648450" y="2309444"/>
              <a:ext cx="0" cy="18875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9" name="Freihandform 18"/>
            <p:cNvSpPr/>
            <p:nvPr/>
          </p:nvSpPr>
          <p:spPr>
            <a:xfrm>
              <a:off x="5924550" y="2726924"/>
              <a:ext cx="1807369" cy="534226"/>
            </a:xfrm>
            <a:custGeom>
              <a:avLst/>
              <a:gdLst>
                <a:gd name="connsiteX0" fmla="*/ 0 w 1807369"/>
                <a:gd name="connsiteY0" fmla="*/ 543394 h 543394"/>
                <a:gd name="connsiteX1" fmla="*/ 1092994 w 1807369"/>
                <a:gd name="connsiteY1" fmla="*/ 9994 h 543394"/>
                <a:gd name="connsiteX2" fmla="*/ 1807369 w 1807369"/>
                <a:gd name="connsiteY2" fmla="*/ 195731 h 543394"/>
                <a:gd name="connsiteX0" fmla="*/ 0 w 1807369"/>
                <a:gd name="connsiteY0" fmla="*/ 533867 h 533867"/>
                <a:gd name="connsiteX1" fmla="*/ 1092994 w 1807369"/>
                <a:gd name="connsiteY1" fmla="*/ 467 h 533867"/>
                <a:gd name="connsiteX2" fmla="*/ 1807369 w 1807369"/>
                <a:gd name="connsiteY2" fmla="*/ 186204 h 533867"/>
                <a:gd name="connsiteX0" fmla="*/ 0 w 1807369"/>
                <a:gd name="connsiteY0" fmla="*/ 534226 h 534226"/>
                <a:gd name="connsiteX1" fmla="*/ 1092994 w 1807369"/>
                <a:gd name="connsiteY1" fmla="*/ 826 h 534226"/>
                <a:gd name="connsiteX2" fmla="*/ 1807369 w 1807369"/>
                <a:gd name="connsiteY2" fmla="*/ 186563 h 534226"/>
                <a:gd name="connsiteX0" fmla="*/ 0 w 1807369"/>
                <a:gd name="connsiteY0" fmla="*/ 534226 h 534226"/>
                <a:gd name="connsiteX1" fmla="*/ 1092994 w 1807369"/>
                <a:gd name="connsiteY1" fmla="*/ 826 h 534226"/>
                <a:gd name="connsiteX2" fmla="*/ 1807369 w 1807369"/>
                <a:gd name="connsiteY2" fmla="*/ 186563 h 534226"/>
                <a:gd name="connsiteX0" fmla="*/ 0 w 1807369"/>
                <a:gd name="connsiteY0" fmla="*/ 534226 h 534226"/>
                <a:gd name="connsiteX1" fmla="*/ 1092994 w 1807369"/>
                <a:gd name="connsiteY1" fmla="*/ 826 h 534226"/>
                <a:gd name="connsiteX2" fmla="*/ 1807369 w 1807369"/>
                <a:gd name="connsiteY2" fmla="*/ 186563 h 534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7369" h="534226">
                  <a:moveTo>
                    <a:pt x="0" y="534226"/>
                  </a:moveTo>
                  <a:cubicBezTo>
                    <a:pt x="433983" y="208391"/>
                    <a:pt x="744141" y="8764"/>
                    <a:pt x="1092994" y="826"/>
                  </a:cubicBezTo>
                  <a:cubicBezTo>
                    <a:pt x="1394222" y="-9493"/>
                    <a:pt x="1617266" y="78216"/>
                    <a:pt x="1807369" y="186563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200"/>
            </a:p>
          </p:txBody>
        </p:sp>
        <p:sp>
          <p:nvSpPr>
            <p:cNvPr id="20" name="Line 362"/>
            <p:cNvSpPr>
              <a:spLocks noChangeShapeType="1"/>
            </p:cNvSpPr>
            <p:nvPr/>
          </p:nvSpPr>
          <p:spPr bwMode="auto">
            <a:xfrm flipH="1">
              <a:off x="5924550" y="2499943"/>
              <a:ext cx="1060450" cy="7564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6525623" y="1943267"/>
              <a:ext cx="458950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A</a:t>
              </a:r>
              <a:endParaRPr lang="de-AT" sz="12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8307562" y="1262331"/>
              <a:ext cx="644575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B</a:t>
              </a:r>
              <a:endParaRPr lang="de-AT" sz="12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5540410" y="3173354"/>
              <a:ext cx="458950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C</a:t>
              </a:r>
              <a:endParaRPr lang="de-AT" sz="12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8984139" y="3452444"/>
              <a:ext cx="458950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D</a:t>
              </a:r>
              <a:endParaRPr lang="de-AT" sz="12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7123875" y="3643968"/>
              <a:ext cx="458950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E</a:t>
              </a:r>
              <a:endParaRPr lang="de-AT" sz="1200" dirty="0"/>
            </a:p>
          </p:txBody>
        </p:sp>
        <p:sp>
          <p:nvSpPr>
            <p:cNvPr id="26" name="Line 519"/>
            <p:cNvSpPr>
              <a:spLocks noChangeShapeType="1"/>
            </p:cNvSpPr>
            <p:nvPr/>
          </p:nvSpPr>
          <p:spPr bwMode="auto">
            <a:xfrm flipV="1">
              <a:off x="8332674" y="1545473"/>
              <a:ext cx="0" cy="115962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</p:grpSp>
      <p:sp>
        <p:nvSpPr>
          <p:cNvPr id="30" name="Freihandform 29"/>
          <p:cNvSpPr/>
          <p:nvPr/>
        </p:nvSpPr>
        <p:spPr>
          <a:xfrm>
            <a:off x="402712" y="3497020"/>
            <a:ext cx="3328821" cy="849117"/>
          </a:xfrm>
          <a:custGeom>
            <a:avLst/>
            <a:gdLst>
              <a:gd name="connsiteX0" fmla="*/ 769544 w 3340728"/>
              <a:gd name="connsiteY0" fmla="*/ 36213 h 841972"/>
              <a:gd name="connsiteX1" fmla="*/ 0 w 3340728"/>
              <a:gd name="connsiteY1" fmla="*/ 841972 h 841972"/>
              <a:gd name="connsiteX2" fmla="*/ 2562130 w 3340728"/>
              <a:gd name="connsiteY2" fmla="*/ 805758 h 841972"/>
              <a:gd name="connsiteX3" fmla="*/ 3340728 w 3340728"/>
              <a:gd name="connsiteY3" fmla="*/ 0 h 841972"/>
              <a:gd name="connsiteX4" fmla="*/ 769544 w 3340728"/>
              <a:gd name="connsiteY4" fmla="*/ 36213 h 841972"/>
              <a:gd name="connsiteX0" fmla="*/ 769544 w 3340728"/>
              <a:gd name="connsiteY0" fmla="*/ 36213 h 841972"/>
              <a:gd name="connsiteX1" fmla="*/ 0 w 3340728"/>
              <a:gd name="connsiteY1" fmla="*/ 841972 h 841972"/>
              <a:gd name="connsiteX2" fmla="*/ 2559749 w 3340728"/>
              <a:gd name="connsiteY2" fmla="*/ 808139 h 841972"/>
              <a:gd name="connsiteX3" fmla="*/ 3340728 w 3340728"/>
              <a:gd name="connsiteY3" fmla="*/ 0 h 841972"/>
              <a:gd name="connsiteX4" fmla="*/ 769544 w 3340728"/>
              <a:gd name="connsiteY4" fmla="*/ 36213 h 841972"/>
              <a:gd name="connsiteX0" fmla="*/ 771925 w 3340728"/>
              <a:gd name="connsiteY0" fmla="*/ 26688 h 841972"/>
              <a:gd name="connsiteX1" fmla="*/ 0 w 3340728"/>
              <a:gd name="connsiteY1" fmla="*/ 841972 h 841972"/>
              <a:gd name="connsiteX2" fmla="*/ 2559749 w 3340728"/>
              <a:gd name="connsiteY2" fmla="*/ 808139 h 841972"/>
              <a:gd name="connsiteX3" fmla="*/ 3340728 w 3340728"/>
              <a:gd name="connsiteY3" fmla="*/ 0 h 841972"/>
              <a:gd name="connsiteX4" fmla="*/ 771925 w 3340728"/>
              <a:gd name="connsiteY4" fmla="*/ 26688 h 841972"/>
              <a:gd name="connsiteX0" fmla="*/ 779068 w 3347871"/>
              <a:gd name="connsiteY0" fmla="*/ 26688 h 846735"/>
              <a:gd name="connsiteX1" fmla="*/ 0 w 3347871"/>
              <a:gd name="connsiteY1" fmla="*/ 846735 h 846735"/>
              <a:gd name="connsiteX2" fmla="*/ 2566892 w 3347871"/>
              <a:gd name="connsiteY2" fmla="*/ 808139 h 846735"/>
              <a:gd name="connsiteX3" fmla="*/ 3347871 w 3347871"/>
              <a:gd name="connsiteY3" fmla="*/ 0 h 846735"/>
              <a:gd name="connsiteX4" fmla="*/ 779068 w 3347871"/>
              <a:gd name="connsiteY4" fmla="*/ 26688 h 846735"/>
              <a:gd name="connsiteX0" fmla="*/ 779068 w 3335964"/>
              <a:gd name="connsiteY0" fmla="*/ 31450 h 851497"/>
              <a:gd name="connsiteX1" fmla="*/ 0 w 3335964"/>
              <a:gd name="connsiteY1" fmla="*/ 851497 h 851497"/>
              <a:gd name="connsiteX2" fmla="*/ 2566892 w 3335964"/>
              <a:gd name="connsiteY2" fmla="*/ 812901 h 851497"/>
              <a:gd name="connsiteX3" fmla="*/ 3335964 w 3335964"/>
              <a:gd name="connsiteY3" fmla="*/ 0 h 851497"/>
              <a:gd name="connsiteX4" fmla="*/ 779068 w 3335964"/>
              <a:gd name="connsiteY4" fmla="*/ 31450 h 851497"/>
              <a:gd name="connsiteX0" fmla="*/ 781449 w 3335964"/>
              <a:gd name="connsiteY0" fmla="*/ 48118 h 851497"/>
              <a:gd name="connsiteX1" fmla="*/ 0 w 3335964"/>
              <a:gd name="connsiteY1" fmla="*/ 851497 h 851497"/>
              <a:gd name="connsiteX2" fmla="*/ 2566892 w 3335964"/>
              <a:gd name="connsiteY2" fmla="*/ 812901 h 851497"/>
              <a:gd name="connsiteX3" fmla="*/ 3335964 w 3335964"/>
              <a:gd name="connsiteY3" fmla="*/ 0 h 851497"/>
              <a:gd name="connsiteX4" fmla="*/ 781449 w 3335964"/>
              <a:gd name="connsiteY4" fmla="*/ 48118 h 851497"/>
              <a:gd name="connsiteX0" fmla="*/ 781449 w 3347871"/>
              <a:gd name="connsiteY0" fmla="*/ 38593 h 841972"/>
              <a:gd name="connsiteX1" fmla="*/ 0 w 3347871"/>
              <a:gd name="connsiteY1" fmla="*/ 841972 h 841972"/>
              <a:gd name="connsiteX2" fmla="*/ 2566892 w 3347871"/>
              <a:gd name="connsiteY2" fmla="*/ 803376 h 841972"/>
              <a:gd name="connsiteX3" fmla="*/ 3347871 w 3347871"/>
              <a:gd name="connsiteY3" fmla="*/ 0 h 841972"/>
              <a:gd name="connsiteX4" fmla="*/ 781449 w 3347871"/>
              <a:gd name="connsiteY4" fmla="*/ 38593 h 841972"/>
              <a:gd name="connsiteX0" fmla="*/ 781449 w 3347871"/>
              <a:gd name="connsiteY0" fmla="*/ 38593 h 841972"/>
              <a:gd name="connsiteX1" fmla="*/ 0 w 3347871"/>
              <a:gd name="connsiteY1" fmla="*/ 841972 h 841972"/>
              <a:gd name="connsiteX2" fmla="*/ 2562130 w 3347871"/>
              <a:gd name="connsiteY2" fmla="*/ 808138 h 841972"/>
              <a:gd name="connsiteX3" fmla="*/ 3347871 w 3347871"/>
              <a:gd name="connsiteY3" fmla="*/ 0 h 841972"/>
              <a:gd name="connsiteX4" fmla="*/ 781449 w 3347871"/>
              <a:gd name="connsiteY4" fmla="*/ 38593 h 841972"/>
              <a:gd name="connsiteX0" fmla="*/ 769543 w 3335965"/>
              <a:gd name="connsiteY0" fmla="*/ 38593 h 846735"/>
              <a:gd name="connsiteX1" fmla="*/ 0 w 3335965"/>
              <a:gd name="connsiteY1" fmla="*/ 846735 h 846735"/>
              <a:gd name="connsiteX2" fmla="*/ 2550224 w 3335965"/>
              <a:gd name="connsiteY2" fmla="*/ 808138 h 846735"/>
              <a:gd name="connsiteX3" fmla="*/ 3335965 w 3335965"/>
              <a:gd name="connsiteY3" fmla="*/ 0 h 846735"/>
              <a:gd name="connsiteX4" fmla="*/ 769543 w 3335965"/>
              <a:gd name="connsiteY4" fmla="*/ 38593 h 846735"/>
              <a:gd name="connsiteX0" fmla="*/ 769543 w 3328821"/>
              <a:gd name="connsiteY0" fmla="*/ 40975 h 849117"/>
              <a:gd name="connsiteX1" fmla="*/ 0 w 3328821"/>
              <a:gd name="connsiteY1" fmla="*/ 849117 h 849117"/>
              <a:gd name="connsiteX2" fmla="*/ 2550224 w 3328821"/>
              <a:gd name="connsiteY2" fmla="*/ 810520 h 849117"/>
              <a:gd name="connsiteX3" fmla="*/ 3328821 w 3328821"/>
              <a:gd name="connsiteY3" fmla="*/ 0 h 849117"/>
              <a:gd name="connsiteX4" fmla="*/ 769543 w 3328821"/>
              <a:gd name="connsiteY4" fmla="*/ 40975 h 84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28821" h="849117">
                <a:moveTo>
                  <a:pt x="769543" y="40975"/>
                </a:moveTo>
                <a:lnTo>
                  <a:pt x="0" y="849117"/>
                </a:lnTo>
                <a:lnTo>
                  <a:pt x="2550224" y="810520"/>
                </a:lnTo>
                <a:lnTo>
                  <a:pt x="3328821" y="0"/>
                </a:lnTo>
                <a:lnTo>
                  <a:pt x="769543" y="40975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1" name="Freihandform 30"/>
          <p:cNvSpPr/>
          <p:nvPr/>
        </p:nvSpPr>
        <p:spPr>
          <a:xfrm>
            <a:off x="1174121" y="3533775"/>
            <a:ext cx="1793080" cy="776288"/>
          </a:xfrm>
          <a:custGeom>
            <a:avLst/>
            <a:gdLst>
              <a:gd name="connsiteX0" fmla="*/ 0 w 1800225"/>
              <a:gd name="connsiteY0" fmla="*/ 0 h 781050"/>
              <a:gd name="connsiteX1" fmla="*/ 352425 w 1800225"/>
              <a:gd name="connsiteY1" fmla="*/ 542925 h 781050"/>
              <a:gd name="connsiteX2" fmla="*/ 1800225 w 1800225"/>
              <a:gd name="connsiteY2" fmla="*/ 781050 h 781050"/>
              <a:gd name="connsiteX0" fmla="*/ 0 w 1795462"/>
              <a:gd name="connsiteY0" fmla="*/ 0 h 769144"/>
              <a:gd name="connsiteX1" fmla="*/ 347662 w 1795462"/>
              <a:gd name="connsiteY1" fmla="*/ 531019 h 769144"/>
              <a:gd name="connsiteX2" fmla="*/ 1795462 w 1795462"/>
              <a:gd name="connsiteY2" fmla="*/ 769144 h 769144"/>
              <a:gd name="connsiteX0" fmla="*/ 0 w 1793080"/>
              <a:gd name="connsiteY0" fmla="*/ 0 h 776288"/>
              <a:gd name="connsiteX1" fmla="*/ 347662 w 1793080"/>
              <a:gd name="connsiteY1" fmla="*/ 531019 h 776288"/>
              <a:gd name="connsiteX2" fmla="*/ 1793080 w 1793080"/>
              <a:gd name="connsiteY2" fmla="*/ 776288 h 77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3080" h="776288">
                <a:moveTo>
                  <a:pt x="0" y="0"/>
                </a:moveTo>
                <a:lnTo>
                  <a:pt x="347662" y="531019"/>
                </a:lnTo>
                <a:lnTo>
                  <a:pt x="1793080" y="776288"/>
                </a:lnTo>
              </a:path>
            </a:pathLst>
          </a:custGeom>
          <a:noFill/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87" name="Gruppieren 86"/>
          <p:cNvGrpSpPr/>
          <p:nvPr/>
        </p:nvGrpSpPr>
        <p:grpSpPr>
          <a:xfrm>
            <a:off x="985894" y="3239087"/>
            <a:ext cx="2375831" cy="1296210"/>
            <a:chOff x="1728681" y="3239087"/>
            <a:chExt cx="2375831" cy="1296210"/>
          </a:xfrm>
        </p:grpSpPr>
        <p:sp>
          <p:nvSpPr>
            <p:cNvPr id="88" name="Textfeld 87"/>
            <p:cNvSpPr txBox="1"/>
            <p:nvPr/>
          </p:nvSpPr>
          <p:spPr>
            <a:xfrm>
              <a:off x="1728681" y="3239087"/>
              <a:ext cx="4105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>
                  <a:solidFill>
                    <a:srgbClr val="FF0000"/>
                  </a:solidFill>
                </a:rPr>
                <a:t>C</a:t>
              </a:r>
              <a:endParaRPr lang="de-AT" sz="1400" dirty="0">
                <a:solidFill>
                  <a:srgbClr val="FF0000"/>
                </a:solidFill>
              </a:endParaRPr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3693948" y="4227520"/>
              <a:ext cx="4105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>
                  <a:solidFill>
                    <a:srgbClr val="FF0000"/>
                  </a:solidFill>
                </a:rPr>
                <a:t>D</a:t>
              </a:r>
              <a:endParaRPr lang="de-AT" sz="1400" dirty="0">
                <a:solidFill>
                  <a:srgbClr val="FF0000"/>
                </a:solidFill>
              </a:endParaRPr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1993595" y="3964285"/>
              <a:ext cx="4105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>
                  <a:solidFill>
                    <a:srgbClr val="FF0000"/>
                  </a:solidFill>
                </a:rPr>
                <a:t>E</a:t>
              </a:r>
              <a:endParaRPr lang="de-AT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92" name="Textfeld 91"/>
          <p:cNvSpPr txBox="1"/>
          <p:nvPr/>
        </p:nvSpPr>
        <p:spPr>
          <a:xfrm>
            <a:off x="185524" y="2395681"/>
            <a:ext cx="410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00FF"/>
                </a:solidFill>
              </a:rPr>
              <a:t>A</a:t>
            </a:r>
            <a:endParaRPr lang="de-AT" sz="1400" dirty="0">
              <a:solidFill>
                <a:srgbClr val="0000FF"/>
              </a:solidFill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3463654" y="2252073"/>
            <a:ext cx="410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00FF"/>
                </a:solidFill>
              </a:rPr>
              <a:t>B</a:t>
            </a:r>
            <a:endParaRPr lang="de-AT" sz="1400" dirty="0">
              <a:solidFill>
                <a:srgbClr val="0000FF"/>
              </a:solidFill>
            </a:endParaRPr>
          </a:p>
        </p:txBody>
      </p:sp>
      <p:cxnSp>
        <p:nvCxnSpPr>
          <p:cNvPr id="94" name="Gerade Verbindung 93"/>
          <p:cNvCxnSpPr>
            <a:stCxn id="30" idx="1"/>
          </p:cNvCxnSpPr>
          <p:nvPr/>
        </p:nvCxnSpPr>
        <p:spPr>
          <a:xfrm flipV="1">
            <a:off x="402712" y="2693197"/>
            <a:ext cx="2264" cy="1652940"/>
          </a:xfrm>
          <a:prstGeom prst="line">
            <a:avLst/>
          </a:prstGeom>
          <a:ln w="95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>
            <a:stCxn id="30" idx="3"/>
          </p:cNvCxnSpPr>
          <p:nvPr/>
        </p:nvCxnSpPr>
        <p:spPr>
          <a:xfrm flipH="1" flipV="1">
            <a:off x="3726771" y="2486026"/>
            <a:ext cx="4762" cy="1010994"/>
          </a:xfrm>
          <a:prstGeom prst="line">
            <a:avLst/>
          </a:prstGeom>
          <a:ln w="95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 flipV="1">
            <a:off x="2064707" y="1843666"/>
            <a:ext cx="1662063" cy="2078253"/>
          </a:xfrm>
          <a:prstGeom prst="line">
            <a:avLst/>
          </a:prstGeom>
          <a:ln w="95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>
            <a:stCxn id="31" idx="2"/>
            <a:endCxn id="93" idx="2"/>
          </p:cNvCxnSpPr>
          <p:nvPr/>
        </p:nvCxnSpPr>
        <p:spPr>
          <a:xfrm flipV="1">
            <a:off x="2967201" y="2471596"/>
            <a:ext cx="771477" cy="183846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>
            <a:stCxn id="31" idx="0"/>
            <a:endCxn id="92" idx="2"/>
          </p:cNvCxnSpPr>
          <p:nvPr/>
        </p:nvCxnSpPr>
        <p:spPr>
          <a:xfrm flipH="1" flipV="1">
            <a:off x="397950" y="2697933"/>
            <a:ext cx="776171" cy="83584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4052927" y="2348880"/>
            <a:ext cx="5091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Klick auf die Strecke BD. Je nachdem, welchem Ende der </a:t>
            </a:r>
            <a:r>
              <a:rPr lang="de-AT" dirty="0"/>
              <a:t>M</a:t>
            </a:r>
            <a:r>
              <a:rPr lang="de-AT" dirty="0" smtClean="0"/>
              <a:t>auszeiger näher ist, wird dieser Endpunkt mit einer kleinen Verdickung ersichtlich sein.</a:t>
            </a:r>
            <a:endParaRPr lang="de-AT" dirty="0"/>
          </a:p>
        </p:txBody>
      </p:sp>
      <p:sp>
        <p:nvSpPr>
          <p:cNvPr id="29" name="Textfeld 28"/>
          <p:cNvSpPr txBox="1"/>
          <p:nvPr/>
        </p:nvSpPr>
        <p:spPr>
          <a:xfrm>
            <a:off x="4052927" y="3684224"/>
            <a:ext cx="5091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Klick danach auf den grünen Haken.</a:t>
            </a:r>
            <a:endParaRPr lang="de-AT" dirty="0"/>
          </a:p>
        </p:txBody>
      </p:sp>
      <p:sp>
        <p:nvSpPr>
          <p:cNvPr id="32" name="Textfeld 31"/>
          <p:cNvSpPr txBox="1"/>
          <p:nvPr/>
        </p:nvSpPr>
        <p:spPr>
          <a:xfrm>
            <a:off x="4052927" y="4274803"/>
            <a:ext cx="5091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Führe den Mauszeiger auf die Strecke AC.</a:t>
            </a:r>
            <a:endParaRPr lang="de-AT" dirty="0"/>
          </a:p>
        </p:txBody>
      </p:sp>
      <p:sp>
        <p:nvSpPr>
          <p:cNvPr id="33" name="Textfeld 32"/>
          <p:cNvSpPr txBox="1"/>
          <p:nvPr/>
        </p:nvSpPr>
        <p:spPr>
          <a:xfrm>
            <a:off x="-1" y="4852899"/>
            <a:ext cx="9144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Es wird eine Verbindungslinie zwischen den beiden windschiefen Strecken angezeigt.</a:t>
            </a:r>
            <a:br>
              <a:rPr lang="de-AT" dirty="0" smtClean="0"/>
            </a:br>
            <a:r>
              <a:rPr lang="de-AT" dirty="0" smtClean="0"/>
              <a:t>Ist der </a:t>
            </a:r>
            <a:r>
              <a:rPr lang="de-AT" dirty="0"/>
              <a:t>M</a:t>
            </a:r>
            <a:r>
              <a:rPr lang="de-AT" dirty="0" smtClean="0"/>
              <a:t>auszeiger näher bei A, geht sie zu A, ist er näher bei C, geht sie zu C.</a:t>
            </a:r>
            <a:endParaRPr lang="de-AT" dirty="0"/>
          </a:p>
        </p:txBody>
      </p:sp>
      <p:sp>
        <p:nvSpPr>
          <p:cNvPr id="34" name="Textfeld 33"/>
          <p:cNvSpPr txBox="1"/>
          <p:nvPr/>
        </p:nvSpPr>
        <p:spPr>
          <a:xfrm>
            <a:off x="-1" y="5572979"/>
            <a:ext cx="9144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Klick so, dass die Verbindungslinie eine </a:t>
            </a:r>
            <a:r>
              <a:rPr lang="de-AT" dirty="0" smtClean="0">
                <a:solidFill>
                  <a:srgbClr val="0070C0"/>
                </a:solidFill>
              </a:rPr>
              <a:t>Seite des </a:t>
            </a:r>
            <a:r>
              <a:rPr lang="de-AT" dirty="0" err="1" smtClean="0">
                <a:solidFill>
                  <a:srgbClr val="0070C0"/>
                </a:solidFill>
              </a:rPr>
              <a:t>Erzeugendenvierseits</a:t>
            </a:r>
            <a:r>
              <a:rPr lang="de-AT" dirty="0" smtClean="0">
                <a:solidFill>
                  <a:srgbClr val="0070C0"/>
                </a:solidFill>
              </a:rPr>
              <a:t> 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(BC oder DA) ist.</a:t>
            </a:r>
            <a:endParaRPr lang="de-AT" dirty="0"/>
          </a:p>
        </p:txBody>
      </p:sp>
      <p:cxnSp>
        <p:nvCxnSpPr>
          <p:cNvPr id="41" name="Gerade Verbindung 40"/>
          <p:cNvCxnSpPr/>
          <p:nvPr/>
        </p:nvCxnSpPr>
        <p:spPr>
          <a:xfrm flipH="1" flipV="1">
            <a:off x="400213" y="2693195"/>
            <a:ext cx="2571750" cy="161686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-13848" y="6255023"/>
            <a:ext cx="915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Klick danach auf den grünen Haken, dann Vorschau und fertig stellen.</a:t>
            </a:r>
            <a:endParaRPr lang="de-AT" dirty="0"/>
          </a:p>
        </p:txBody>
      </p:sp>
      <p:sp>
        <p:nvSpPr>
          <p:cNvPr id="53" name="Textfeld 52"/>
          <p:cNvSpPr txBox="1"/>
          <p:nvPr/>
        </p:nvSpPr>
        <p:spPr>
          <a:xfrm>
            <a:off x="0" y="1825454"/>
            <a:ext cx="4485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Erzeuge eine Übergangsfläche </a:t>
            </a:r>
            <a:br>
              <a:rPr lang="de-AT" dirty="0" smtClean="0"/>
            </a:br>
            <a:r>
              <a:rPr lang="de-AT" dirty="0" smtClean="0"/>
              <a:t>      oder ein </a:t>
            </a:r>
            <a:r>
              <a:rPr lang="de-AT" dirty="0" err="1" smtClean="0"/>
              <a:t>Bluesurf</a:t>
            </a:r>
            <a:r>
              <a:rPr lang="de-AT" dirty="0" smtClean="0"/>
              <a:t>      .</a:t>
            </a:r>
            <a:endParaRPr lang="de-AT" dirty="0"/>
          </a:p>
        </p:txBody>
      </p:sp>
      <p:pic>
        <p:nvPicPr>
          <p:cNvPr id="54" name="Grafik 53" descr="übergang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831" y="2108060"/>
            <a:ext cx="333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Grafik 54" descr="blueSurf.jpg"/>
          <p:cNvPicPr>
            <a:picLocks noChangeAspect="1"/>
          </p:cNvPicPr>
          <p:nvPr/>
        </p:nvPicPr>
        <p:blipFill rotWithShape="1">
          <a:blip r:embed="rId6" cstate="print"/>
          <a:srcRect l="4515" t="18467" r="24832" b="7999"/>
          <a:stretch/>
        </p:blipFill>
        <p:spPr>
          <a:xfrm>
            <a:off x="2282217" y="2138167"/>
            <a:ext cx="309563" cy="273162"/>
          </a:xfrm>
          <a:prstGeom prst="rect">
            <a:avLst/>
          </a:prstGeom>
        </p:spPr>
      </p:pic>
      <p:sp>
        <p:nvSpPr>
          <p:cNvPr id="56" name="Textfeld 55"/>
          <p:cNvSpPr txBox="1"/>
          <p:nvPr/>
        </p:nvSpPr>
        <p:spPr>
          <a:xfrm>
            <a:off x="-1" y="458670"/>
            <a:ext cx="68730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Eine HP- Fläche ist durch das windschiefe </a:t>
            </a:r>
            <a:r>
              <a:rPr lang="de-AT" sz="1400" dirty="0" err="1"/>
              <a:t>Erzeugendenvierseit</a:t>
            </a:r>
            <a:r>
              <a:rPr lang="de-AT" sz="1400" dirty="0"/>
              <a:t> ADBC festgelegt. </a:t>
            </a:r>
            <a:br>
              <a:rPr lang="de-AT" sz="1400" dirty="0"/>
            </a:br>
            <a:r>
              <a:rPr lang="de-AT" sz="1400" dirty="0"/>
              <a:t>Der Grundriss der HP- Fläche ist eine Raute.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/>
              <a:t>Erzeuge die HP- Fläche mit einem CAD- Programm 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/>
              <a:t>Trimme die HP- Fläche </a:t>
            </a:r>
            <a:r>
              <a:rPr lang="de-AT" sz="1400" dirty="0" smtClean="0"/>
              <a:t>mit zwei </a:t>
            </a:r>
            <a:r>
              <a:rPr lang="de-AT" sz="1400" dirty="0"/>
              <a:t>lotrechten Ebene durch EC und ED.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/>
              <a:t>Trimme außerdem die HP- Fläche mit der zweitprojizierenden 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</a:t>
            </a:r>
            <a:r>
              <a:rPr lang="de-AT" sz="1400" dirty="0" smtClean="0"/>
              <a:t/>
            </a:r>
            <a:br>
              <a:rPr lang="de-AT" sz="1400" dirty="0" smtClean="0"/>
            </a:br>
            <a:r>
              <a:rPr lang="de-AT" sz="1400" dirty="0" smtClean="0"/>
              <a:t>durch </a:t>
            </a:r>
            <a:r>
              <a:rPr lang="de-AT" sz="1400" dirty="0"/>
              <a:t>C und D, welche zu </a:t>
            </a:r>
            <a:r>
              <a:rPr lang="de-AT" sz="1400" dirty="0">
                <a:latin typeface="Symbol" panose="05050102010706020507" pitchFamily="18" charset="2"/>
              </a:rPr>
              <a:t>p</a:t>
            </a:r>
            <a:r>
              <a:rPr lang="de-AT" sz="1400" baseline="-25000" dirty="0"/>
              <a:t>1</a:t>
            </a:r>
            <a:r>
              <a:rPr lang="de-AT" sz="1400" dirty="0"/>
              <a:t> unter 40° geneigt ist.</a:t>
            </a:r>
          </a:p>
        </p:txBody>
      </p:sp>
    </p:spTree>
    <p:extLst>
      <p:ext uri="{BB962C8B-B14F-4D97-AF65-F5344CB8AC3E}">
        <p14:creationId xmlns:p14="http://schemas.microsoft.com/office/powerpoint/2010/main" val="24444968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2" grpId="0"/>
      <p:bldP spid="33" grpId="0"/>
      <p:bldP spid="34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rafik 4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73" y="1759991"/>
            <a:ext cx="3615444" cy="2709616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34" y="1751972"/>
            <a:ext cx="3801916" cy="2712143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400" dirty="0" smtClean="0"/>
              <a:t>Beispiel: HP- Fläche als Regelfläche mit Solid Edge (ST 6)</a:t>
            </a:r>
            <a:endParaRPr lang="de-AT" sz="2400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6572816" y="395296"/>
            <a:ext cx="2493525" cy="1875026"/>
            <a:chOff x="5540410" y="1262331"/>
            <a:chExt cx="3902679" cy="2934651"/>
          </a:xfrm>
        </p:grpSpPr>
        <p:sp>
          <p:nvSpPr>
            <p:cNvPr id="6" name="Line 359"/>
            <p:cNvSpPr>
              <a:spLocks noChangeShapeType="1"/>
            </p:cNvSpPr>
            <p:nvPr/>
          </p:nvSpPr>
          <p:spPr bwMode="auto">
            <a:xfrm flipH="1" flipV="1">
              <a:off x="8337550" y="1545856"/>
              <a:ext cx="720725" cy="2103438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7" name="Line 360"/>
            <p:cNvSpPr>
              <a:spLocks noChangeShapeType="1"/>
            </p:cNvSpPr>
            <p:nvPr/>
          </p:nvSpPr>
          <p:spPr bwMode="auto">
            <a:xfrm flipH="1">
              <a:off x="5926138" y="2309444"/>
              <a:ext cx="722313" cy="94615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8" name="Line 361"/>
            <p:cNvSpPr>
              <a:spLocks noChangeShapeType="1"/>
            </p:cNvSpPr>
            <p:nvPr/>
          </p:nvSpPr>
          <p:spPr bwMode="auto">
            <a:xfrm>
              <a:off x="8337550" y="1545856"/>
              <a:ext cx="720725" cy="2103438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9" name="Line 362"/>
            <p:cNvSpPr>
              <a:spLocks noChangeShapeType="1"/>
            </p:cNvSpPr>
            <p:nvPr/>
          </p:nvSpPr>
          <p:spPr bwMode="auto">
            <a:xfrm flipH="1">
              <a:off x="6991350" y="1545856"/>
              <a:ext cx="1346200" cy="954088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0" name="Line 364"/>
            <p:cNvSpPr>
              <a:spLocks noChangeShapeType="1"/>
            </p:cNvSpPr>
            <p:nvPr/>
          </p:nvSpPr>
          <p:spPr bwMode="auto">
            <a:xfrm flipV="1">
              <a:off x="5926138" y="2309444"/>
              <a:ext cx="722313" cy="94615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1" name="Line 365"/>
            <p:cNvSpPr>
              <a:spLocks noChangeShapeType="1"/>
            </p:cNvSpPr>
            <p:nvPr/>
          </p:nvSpPr>
          <p:spPr bwMode="auto">
            <a:xfrm flipH="1" flipV="1">
              <a:off x="6648450" y="2309444"/>
              <a:ext cx="2409825" cy="1339850"/>
            </a:xfrm>
            <a:prstGeom prst="lin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2" name="Line 481"/>
            <p:cNvSpPr>
              <a:spLocks noChangeShapeType="1"/>
            </p:cNvSpPr>
            <p:nvPr/>
          </p:nvSpPr>
          <p:spPr bwMode="auto">
            <a:xfrm flipV="1">
              <a:off x="6648450" y="3649294"/>
              <a:ext cx="2409825" cy="5476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3" name="Line 482"/>
            <p:cNvSpPr>
              <a:spLocks noChangeShapeType="1"/>
            </p:cNvSpPr>
            <p:nvPr/>
          </p:nvSpPr>
          <p:spPr bwMode="auto">
            <a:xfrm>
              <a:off x="5926138" y="3255594"/>
              <a:ext cx="722313" cy="9413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4" name="Line 488"/>
            <p:cNvSpPr>
              <a:spLocks noChangeShapeType="1"/>
            </p:cNvSpPr>
            <p:nvPr/>
          </p:nvSpPr>
          <p:spPr bwMode="auto">
            <a:xfrm flipH="1">
              <a:off x="5926136" y="2707480"/>
              <a:ext cx="2403272" cy="54811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5" name="Line 493"/>
            <p:cNvSpPr>
              <a:spLocks noChangeShapeType="1"/>
            </p:cNvSpPr>
            <p:nvPr/>
          </p:nvSpPr>
          <p:spPr bwMode="auto">
            <a:xfrm flipH="1" flipV="1">
              <a:off x="8332674" y="2707480"/>
              <a:ext cx="727347" cy="94242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6" name="Line 497"/>
            <p:cNvSpPr>
              <a:spLocks noChangeShapeType="1"/>
            </p:cNvSpPr>
            <p:nvPr/>
          </p:nvSpPr>
          <p:spPr bwMode="auto">
            <a:xfrm flipV="1">
              <a:off x="7216775" y="3649294"/>
              <a:ext cx="1841500" cy="460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7" name="Line 498"/>
            <p:cNvSpPr>
              <a:spLocks noChangeShapeType="1"/>
            </p:cNvSpPr>
            <p:nvPr/>
          </p:nvSpPr>
          <p:spPr bwMode="auto">
            <a:xfrm>
              <a:off x="5926138" y="3255594"/>
              <a:ext cx="1290638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8" name="Line 519"/>
            <p:cNvSpPr>
              <a:spLocks noChangeShapeType="1"/>
            </p:cNvSpPr>
            <p:nvPr/>
          </p:nvSpPr>
          <p:spPr bwMode="auto">
            <a:xfrm flipV="1">
              <a:off x="6648450" y="2309444"/>
              <a:ext cx="0" cy="18875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  <p:sp>
          <p:nvSpPr>
            <p:cNvPr id="19" name="Freihandform 18"/>
            <p:cNvSpPr/>
            <p:nvPr/>
          </p:nvSpPr>
          <p:spPr>
            <a:xfrm>
              <a:off x="5924550" y="2726924"/>
              <a:ext cx="1807369" cy="534226"/>
            </a:xfrm>
            <a:custGeom>
              <a:avLst/>
              <a:gdLst>
                <a:gd name="connsiteX0" fmla="*/ 0 w 1807369"/>
                <a:gd name="connsiteY0" fmla="*/ 543394 h 543394"/>
                <a:gd name="connsiteX1" fmla="*/ 1092994 w 1807369"/>
                <a:gd name="connsiteY1" fmla="*/ 9994 h 543394"/>
                <a:gd name="connsiteX2" fmla="*/ 1807369 w 1807369"/>
                <a:gd name="connsiteY2" fmla="*/ 195731 h 543394"/>
                <a:gd name="connsiteX0" fmla="*/ 0 w 1807369"/>
                <a:gd name="connsiteY0" fmla="*/ 533867 h 533867"/>
                <a:gd name="connsiteX1" fmla="*/ 1092994 w 1807369"/>
                <a:gd name="connsiteY1" fmla="*/ 467 h 533867"/>
                <a:gd name="connsiteX2" fmla="*/ 1807369 w 1807369"/>
                <a:gd name="connsiteY2" fmla="*/ 186204 h 533867"/>
                <a:gd name="connsiteX0" fmla="*/ 0 w 1807369"/>
                <a:gd name="connsiteY0" fmla="*/ 534226 h 534226"/>
                <a:gd name="connsiteX1" fmla="*/ 1092994 w 1807369"/>
                <a:gd name="connsiteY1" fmla="*/ 826 h 534226"/>
                <a:gd name="connsiteX2" fmla="*/ 1807369 w 1807369"/>
                <a:gd name="connsiteY2" fmla="*/ 186563 h 534226"/>
                <a:gd name="connsiteX0" fmla="*/ 0 w 1807369"/>
                <a:gd name="connsiteY0" fmla="*/ 534226 h 534226"/>
                <a:gd name="connsiteX1" fmla="*/ 1092994 w 1807369"/>
                <a:gd name="connsiteY1" fmla="*/ 826 h 534226"/>
                <a:gd name="connsiteX2" fmla="*/ 1807369 w 1807369"/>
                <a:gd name="connsiteY2" fmla="*/ 186563 h 534226"/>
                <a:gd name="connsiteX0" fmla="*/ 0 w 1807369"/>
                <a:gd name="connsiteY0" fmla="*/ 534226 h 534226"/>
                <a:gd name="connsiteX1" fmla="*/ 1092994 w 1807369"/>
                <a:gd name="connsiteY1" fmla="*/ 826 h 534226"/>
                <a:gd name="connsiteX2" fmla="*/ 1807369 w 1807369"/>
                <a:gd name="connsiteY2" fmla="*/ 186563 h 534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7369" h="534226">
                  <a:moveTo>
                    <a:pt x="0" y="534226"/>
                  </a:moveTo>
                  <a:cubicBezTo>
                    <a:pt x="433983" y="208391"/>
                    <a:pt x="744141" y="8764"/>
                    <a:pt x="1092994" y="826"/>
                  </a:cubicBezTo>
                  <a:cubicBezTo>
                    <a:pt x="1394222" y="-9493"/>
                    <a:pt x="1617266" y="78216"/>
                    <a:pt x="1807369" y="186563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200"/>
            </a:p>
          </p:txBody>
        </p:sp>
        <p:sp>
          <p:nvSpPr>
            <p:cNvPr id="20" name="Line 362"/>
            <p:cNvSpPr>
              <a:spLocks noChangeShapeType="1"/>
            </p:cNvSpPr>
            <p:nvPr/>
          </p:nvSpPr>
          <p:spPr bwMode="auto">
            <a:xfrm flipH="1">
              <a:off x="5924550" y="2499943"/>
              <a:ext cx="1060450" cy="7564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AT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6525623" y="1943267"/>
              <a:ext cx="458950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A</a:t>
              </a:r>
              <a:endParaRPr lang="de-AT" sz="12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8307562" y="1262331"/>
              <a:ext cx="644575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B</a:t>
              </a:r>
              <a:endParaRPr lang="de-AT" sz="120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5540410" y="3173354"/>
              <a:ext cx="458950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C</a:t>
              </a:r>
              <a:endParaRPr lang="de-AT" sz="12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8984139" y="3452444"/>
              <a:ext cx="458950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D</a:t>
              </a:r>
              <a:endParaRPr lang="de-AT" sz="120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7123875" y="3643968"/>
              <a:ext cx="458950" cy="43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E</a:t>
              </a:r>
              <a:endParaRPr lang="de-AT" sz="1200" dirty="0"/>
            </a:p>
          </p:txBody>
        </p:sp>
        <p:sp>
          <p:nvSpPr>
            <p:cNvPr id="26" name="Line 519"/>
            <p:cNvSpPr>
              <a:spLocks noChangeShapeType="1"/>
            </p:cNvSpPr>
            <p:nvPr/>
          </p:nvSpPr>
          <p:spPr bwMode="auto">
            <a:xfrm flipV="1">
              <a:off x="8332674" y="1545473"/>
              <a:ext cx="0" cy="115962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 sz="1200"/>
            </a:p>
          </p:txBody>
        </p:sp>
      </p:grpSp>
      <p:sp>
        <p:nvSpPr>
          <p:cNvPr id="41" name="Textfeld 40"/>
          <p:cNvSpPr txBox="1"/>
          <p:nvPr/>
        </p:nvSpPr>
        <p:spPr>
          <a:xfrm>
            <a:off x="0" y="1825454"/>
            <a:ext cx="4485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Projiziere     die Schnittlinien auf </a:t>
            </a:r>
            <a:br>
              <a:rPr lang="de-AT" dirty="0" smtClean="0"/>
            </a:br>
            <a:r>
              <a:rPr lang="de-AT" dirty="0" smtClean="0"/>
              <a:t>die Fläche und trimme       </a:t>
            </a:r>
            <a:br>
              <a:rPr lang="de-AT" dirty="0" smtClean="0"/>
            </a:br>
            <a:r>
              <a:rPr lang="de-AT" dirty="0" smtClean="0"/>
              <a:t>       entlang dieser.</a:t>
            </a:r>
            <a:endParaRPr lang="de-AT" dirty="0"/>
          </a:p>
        </p:txBody>
      </p:sp>
      <p:pic>
        <p:nvPicPr>
          <p:cNvPr id="42" name="Bild 11" descr="Bsp1_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33" r="89417"/>
          <a:stretch>
            <a:fillRect/>
          </a:stretch>
        </p:blipFill>
        <p:spPr bwMode="auto">
          <a:xfrm>
            <a:off x="2456765" y="2133819"/>
            <a:ext cx="281280" cy="273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0833" r="62092" b="8752"/>
          <a:stretch/>
        </p:blipFill>
        <p:spPr>
          <a:xfrm>
            <a:off x="1087033" y="1893298"/>
            <a:ext cx="244607" cy="229783"/>
          </a:xfrm>
          <a:prstGeom prst="rect">
            <a:avLst/>
          </a:prstGeom>
        </p:spPr>
      </p:pic>
      <p:sp>
        <p:nvSpPr>
          <p:cNvPr id="27" name="Textfeld 26"/>
          <p:cNvSpPr txBox="1"/>
          <p:nvPr/>
        </p:nvSpPr>
        <p:spPr>
          <a:xfrm>
            <a:off x="3812118" y="2193986"/>
            <a:ext cx="5331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    Wähle Registerkarte Flächenmodellierung/ Befehlsgruppe Kurven/ Befehl projiziert.</a:t>
            </a:r>
            <a:endParaRPr lang="de-AT" dirty="0"/>
          </a:p>
        </p:txBody>
      </p:sp>
      <p:pic>
        <p:nvPicPr>
          <p:cNvPr id="46" name="Grafik 4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0833" r="62092" b="8752"/>
          <a:stretch/>
        </p:blipFill>
        <p:spPr>
          <a:xfrm>
            <a:off x="3941930" y="2262107"/>
            <a:ext cx="244607" cy="229783"/>
          </a:xfrm>
          <a:prstGeom prst="rect">
            <a:avLst/>
          </a:prstGeom>
        </p:spPr>
      </p:pic>
      <p:sp>
        <p:nvSpPr>
          <p:cNvPr id="28" name="Textfeld 27"/>
          <p:cNvSpPr txBox="1"/>
          <p:nvPr/>
        </p:nvSpPr>
        <p:spPr>
          <a:xfrm>
            <a:off x="3812117" y="2753925"/>
            <a:ext cx="5331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Wähle als Kurve die Linien CE, ED. Klick darauf und danach auf den grünen Haken.</a:t>
            </a:r>
            <a:endParaRPr lang="de-AT" dirty="0"/>
          </a:p>
        </p:txBody>
      </p:sp>
      <p:sp>
        <p:nvSpPr>
          <p:cNvPr id="29" name="Textfeld 28"/>
          <p:cNvSpPr txBox="1"/>
          <p:nvPr/>
        </p:nvSpPr>
        <p:spPr>
          <a:xfrm>
            <a:off x="3812118" y="3338990"/>
            <a:ext cx="53318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Wähle danach die Fläche auf welche die Kurve projiziert werden soll (HP-Fläche), und klick wieder auf den grünen Haken.</a:t>
            </a:r>
            <a:endParaRPr lang="de-AT" dirty="0"/>
          </a:p>
        </p:txBody>
      </p:sp>
      <p:sp>
        <p:nvSpPr>
          <p:cNvPr id="32" name="Textfeld 31"/>
          <p:cNvSpPr txBox="1"/>
          <p:nvPr/>
        </p:nvSpPr>
        <p:spPr>
          <a:xfrm>
            <a:off x="-1" y="4104075"/>
            <a:ext cx="9144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                                                            Die Kurve wird normal zur Kurvenebene auf die Fläche projiziert. Es muss nur noch die Richtung, ob nach oben oder unten durch Klick identifiziert werden. Verfahre mit der 40° Linie ebenso.</a:t>
            </a:r>
            <a:endParaRPr lang="de-AT" dirty="0"/>
          </a:p>
        </p:txBody>
      </p:sp>
      <p:sp>
        <p:nvSpPr>
          <p:cNvPr id="52" name="Freihandform 51"/>
          <p:cNvSpPr/>
          <p:nvPr/>
        </p:nvSpPr>
        <p:spPr>
          <a:xfrm>
            <a:off x="402712" y="3497020"/>
            <a:ext cx="3328821" cy="849117"/>
          </a:xfrm>
          <a:custGeom>
            <a:avLst/>
            <a:gdLst>
              <a:gd name="connsiteX0" fmla="*/ 769544 w 3340728"/>
              <a:gd name="connsiteY0" fmla="*/ 36213 h 841972"/>
              <a:gd name="connsiteX1" fmla="*/ 0 w 3340728"/>
              <a:gd name="connsiteY1" fmla="*/ 841972 h 841972"/>
              <a:gd name="connsiteX2" fmla="*/ 2562130 w 3340728"/>
              <a:gd name="connsiteY2" fmla="*/ 805758 h 841972"/>
              <a:gd name="connsiteX3" fmla="*/ 3340728 w 3340728"/>
              <a:gd name="connsiteY3" fmla="*/ 0 h 841972"/>
              <a:gd name="connsiteX4" fmla="*/ 769544 w 3340728"/>
              <a:gd name="connsiteY4" fmla="*/ 36213 h 841972"/>
              <a:gd name="connsiteX0" fmla="*/ 769544 w 3340728"/>
              <a:gd name="connsiteY0" fmla="*/ 36213 h 841972"/>
              <a:gd name="connsiteX1" fmla="*/ 0 w 3340728"/>
              <a:gd name="connsiteY1" fmla="*/ 841972 h 841972"/>
              <a:gd name="connsiteX2" fmla="*/ 2559749 w 3340728"/>
              <a:gd name="connsiteY2" fmla="*/ 808139 h 841972"/>
              <a:gd name="connsiteX3" fmla="*/ 3340728 w 3340728"/>
              <a:gd name="connsiteY3" fmla="*/ 0 h 841972"/>
              <a:gd name="connsiteX4" fmla="*/ 769544 w 3340728"/>
              <a:gd name="connsiteY4" fmla="*/ 36213 h 841972"/>
              <a:gd name="connsiteX0" fmla="*/ 771925 w 3340728"/>
              <a:gd name="connsiteY0" fmla="*/ 26688 h 841972"/>
              <a:gd name="connsiteX1" fmla="*/ 0 w 3340728"/>
              <a:gd name="connsiteY1" fmla="*/ 841972 h 841972"/>
              <a:gd name="connsiteX2" fmla="*/ 2559749 w 3340728"/>
              <a:gd name="connsiteY2" fmla="*/ 808139 h 841972"/>
              <a:gd name="connsiteX3" fmla="*/ 3340728 w 3340728"/>
              <a:gd name="connsiteY3" fmla="*/ 0 h 841972"/>
              <a:gd name="connsiteX4" fmla="*/ 771925 w 3340728"/>
              <a:gd name="connsiteY4" fmla="*/ 26688 h 841972"/>
              <a:gd name="connsiteX0" fmla="*/ 779068 w 3347871"/>
              <a:gd name="connsiteY0" fmla="*/ 26688 h 846735"/>
              <a:gd name="connsiteX1" fmla="*/ 0 w 3347871"/>
              <a:gd name="connsiteY1" fmla="*/ 846735 h 846735"/>
              <a:gd name="connsiteX2" fmla="*/ 2566892 w 3347871"/>
              <a:gd name="connsiteY2" fmla="*/ 808139 h 846735"/>
              <a:gd name="connsiteX3" fmla="*/ 3347871 w 3347871"/>
              <a:gd name="connsiteY3" fmla="*/ 0 h 846735"/>
              <a:gd name="connsiteX4" fmla="*/ 779068 w 3347871"/>
              <a:gd name="connsiteY4" fmla="*/ 26688 h 846735"/>
              <a:gd name="connsiteX0" fmla="*/ 779068 w 3335964"/>
              <a:gd name="connsiteY0" fmla="*/ 31450 h 851497"/>
              <a:gd name="connsiteX1" fmla="*/ 0 w 3335964"/>
              <a:gd name="connsiteY1" fmla="*/ 851497 h 851497"/>
              <a:gd name="connsiteX2" fmla="*/ 2566892 w 3335964"/>
              <a:gd name="connsiteY2" fmla="*/ 812901 h 851497"/>
              <a:gd name="connsiteX3" fmla="*/ 3335964 w 3335964"/>
              <a:gd name="connsiteY3" fmla="*/ 0 h 851497"/>
              <a:gd name="connsiteX4" fmla="*/ 779068 w 3335964"/>
              <a:gd name="connsiteY4" fmla="*/ 31450 h 851497"/>
              <a:gd name="connsiteX0" fmla="*/ 781449 w 3335964"/>
              <a:gd name="connsiteY0" fmla="*/ 48118 h 851497"/>
              <a:gd name="connsiteX1" fmla="*/ 0 w 3335964"/>
              <a:gd name="connsiteY1" fmla="*/ 851497 h 851497"/>
              <a:gd name="connsiteX2" fmla="*/ 2566892 w 3335964"/>
              <a:gd name="connsiteY2" fmla="*/ 812901 h 851497"/>
              <a:gd name="connsiteX3" fmla="*/ 3335964 w 3335964"/>
              <a:gd name="connsiteY3" fmla="*/ 0 h 851497"/>
              <a:gd name="connsiteX4" fmla="*/ 781449 w 3335964"/>
              <a:gd name="connsiteY4" fmla="*/ 48118 h 851497"/>
              <a:gd name="connsiteX0" fmla="*/ 781449 w 3347871"/>
              <a:gd name="connsiteY0" fmla="*/ 38593 h 841972"/>
              <a:gd name="connsiteX1" fmla="*/ 0 w 3347871"/>
              <a:gd name="connsiteY1" fmla="*/ 841972 h 841972"/>
              <a:gd name="connsiteX2" fmla="*/ 2566892 w 3347871"/>
              <a:gd name="connsiteY2" fmla="*/ 803376 h 841972"/>
              <a:gd name="connsiteX3" fmla="*/ 3347871 w 3347871"/>
              <a:gd name="connsiteY3" fmla="*/ 0 h 841972"/>
              <a:gd name="connsiteX4" fmla="*/ 781449 w 3347871"/>
              <a:gd name="connsiteY4" fmla="*/ 38593 h 841972"/>
              <a:gd name="connsiteX0" fmla="*/ 781449 w 3347871"/>
              <a:gd name="connsiteY0" fmla="*/ 38593 h 841972"/>
              <a:gd name="connsiteX1" fmla="*/ 0 w 3347871"/>
              <a:gd name="connsiteY1" fmla="*/ 841972 h 841972"/>
              <a:gd name="connsiteX2" fmla="*/ 2562130 w 3347871"/>
              <a:gd name="connsiteY2" fmla="*/ 808138 h 841972"/>
              <a:gd name="connsiteX3" fmla="*/ 3347871 w 3347871"/>
              <a:gd name="connsiteY3" fmla="*/ 0 h 841972"/>
              <a:gd name="connsiteX4" fmla="*/ 781449 w 3347871"/>
              <a:gd name="connsiteY4" fmla="*/ 38593 h 841972"/>
              <a:gd name="connsiteX0" fmla="*/ 769543 w 3335965"/>
              <a:gd name="connsiteY0" fmla="*/ 38593 h 846735"/>
              <a:gd name="connsiteX1" fmla="*/ 0 w 3335965"/>
              <a:gd name="connsiteY1" fmla="*/ 846735 h 846735"/>
              <a:gd name="connsiteX2" fmla="*/ 2550224 w 3335965"/>
              <a:gd name="connsiteY2" fmla="*/ 808138 h 846735"/>
              <a:gd name="connsiteX3" fmla="*/ 3335965 w 3335965"/>
              <a:gd name="connsiteY3" fmla="*/ 0 h 846735"/>
              <a:gd name="connsiteX4" fmla="*/ 769543 w 3335965"/>
              <a:gd name="connsiteY4" fmla="*/ 38593 h 846735"/>
              <a:gd name="connsiteX0" fmla="*/ 769543 w 3328821"/>
              <a:gd name="connsiteY0" fmla="*/ 40975 h 849117"/>
              <a:gd name="connsiteX1" fmla="*/ 0 w 3328821"/>
              <a:gd name="connsiteY1" fmla="*/ 849117 h 849117"/>
              <a:gd name="connsiteX2" fmla="*/ 2550224 w 3328821"/>
              <a:gd name="connsiteY2" fmla="*/ 810520 h 849117"/>
              <a:gd name="connsiteX3" fmla="*/ 3328821 w 3328821"/>
              <a:gd name="connsiteY3" fmla="*/ 0 h 849117"/>
              <a:gd name="connsiteX4" fmla="*/ 769543 w 3328821"/>
              <a:gd name="connsiteY4" fmla="*/ 40975 h 84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28821" h="849117">
                <a:moveTo>
                  <a:pt x="769543" y="40975"/>
                </a:moveTo>
                <a:lnTo>
                  <a:pt x="0" y="849117"/>
                </a:lnTo>
                <a:lnTo>
                  <a:pt x="2550224" y="810520"/>
                </a:lnTo>
                <a:lnTo>
                  <a:pt x="3328821" y="0"/>
                </a:lnTo>
                <a:lnTo>
                  <a:pt x="769543" y="40975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3" name="Freihandform 52"/>
          <p:cNvSpPr/>
          <p:nvPr/>
        </p:nvSpPr>
        <p:spPr>
          <a:xfrm>
            <a:off x="1174121" y="3533775"/>
            <a:ext cx="1793080" cy="776288"/>
          </a:xfrm>
          <a:custGeom>
            <a:avLst/>
            <a:gdLst>
              <a:gd name="connsiteX0" fmla="*/ 0 w 1800225"/>
              <a:gd name="connsiteY0" fmla="*/ 0 h 781050"/>
              <a:gd name="connsiteX1" fmla="*/ 352425 w 1800225"/>
              <a:gd name="connsiteY1" fmla="*/ 542925 h 781050"/>
              <a:gd name="connsiteX2" fmla="*/ 1800225 w 1800225"/>
              <a:gd name="connsiteY2" fmla="*/ 781050 h 781050"/>
              <a:gd name="connsiteX0" fmla="*/ 0 w 1795462"/>
              <a:gd name="connsiteY0" fmla="*/ 0 h 769144"/>
              <a:gd name="connsiteX1" fmla="*/ 347662 w 1795462"/>
              <a:gd name="connsiteY1" fmla="*/ 531019 h 769144"/>
              <a:gd name="connsiteX2" fmla="*/ 1795462 w 1795462"/>
              <a:gd name="connsiteY2" fmla="*/ 769144 h 769144"/>
              <a:gd name="connsiteX0" fmla="*/ 0 w 1793080"/>
              <a:gd name="connsiteY0" fmla="*/ 0 h 776288"/>
              <a:gd name="connsiteX1" fmla="*/ 347662 w 1793080"/>
              <a:gd name="connsiteY1" fmla="*/ 531019 h 776288"/>
              <a:gd name="connsiteX2" fmla="*/ 1793080 w 1793080"/>
              <a:gd name="connsiteY2" fmla="*/ 776288 h 77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3080" h="776288">
                <a:moveTo>
                  <a:pt x="0" y="0"/>
                </a:moveTo>
                <a:lnTo>
                  <a:pt x="347662" y="531019"/>
                </a:lnTo>
                <a:lnTo>
                  <a:pt x="1793080" y="776288"/>
                </a:lnTo>
              </a:path>
            </a:pathLst>
          </a:custGeom>
          <a:noFill/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54" name="Gruppieren 53"/>
          <p:cNvGrpSpPr/>
          <p:nvPr/>
        </p:nvGrpSpPr>
        <p:grpSpPr>
          <a:xfrm>
            <a:off x="985894" y="3239087"/>
            <a:ext cx="2375831" cy="1296210"/>
            <a:chOff x="1728681" y="3239087"/>
            <a:chExt cx="2375831" cy="1296210"/>
          </a:xfrm>
        </p:grpSpPr>
        <p:sp>
          <p:nvSpPr>
            <p:cNvPr id="55" name="Textfeld 54"/>
            <p:cNvSpPr txBox="1"/>
            <p:nvPr/>
          </p:nvSpPr>
          <p:spPr>
            <a:xfrm>
              <a:off x="1728681" y="3239087"/>
              <a:ext cx="4105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>
                  <a:solidFill>
                    <a:srgbClr val="FF0000"/>
                  </a:solidFill>
                </a:rPr>
                <a:t>C</a:t>
              </a:r>
              <a:endParaRPr lang="de-AT" sz="1400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3693948" y="4227520"/>
              <a:ext cx="4105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>
                  <a:solidFill>
                    <a:srgbClr val="FF0000"/>
                  </a:solidFill>
                </a:rPr>
                <a:t>D</a:t>
              </a:r>
              <a:endParaRPr lang="de-AT" sz="1400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1993595" y="3964285"/>
              <a:ext cx="4105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>
                  <a:solidFill>
                    <a:srgbClr val="FF0000"/>
                  </a:solidFill>
                </a:rPr>
                <a:t>E</a:t>
              </a:r>
              <a:endParaRPr lang="de-AT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Textfeld 57"/>
          <p:cNvSpPr txBox="1"/>
          <p:nvPr/>
        </p:nvSpPr>
        <p:spPr>
          <a:xfrm>
            <a:off x="185524" y="2395681"/>
            <a:ext cx="410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00FF"/>
                </a:solidFill>
              </a:rPr>
              <a:t>A</a:t>
            </a:r>
            <a:endParaRPr lang="de-AT" sz="1400" dirty="0">
              <a:solidFill>
                <a:srgbClr val="0000FF"/>
              </a:solidFill>
            </a:endParaRPr>
          </a:p>
        </p:txBody>
      </p:sp>
      <p:sp>
        <p:nvSpPr>
          <p:cNvPr id="59" name="Textfeld 58"/>
          <p:cNvSpPr txBox="1"/>
          <p:nvPr/>
        </p:nvSpPr>
        <p:spPr>
          <a:xfrm>
            <a:off x="3463654" y="2252073"/>
            <a:ext cx="410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00FF"/>
                </a:solidFill>
              </a:rPr>
              <a:t>B</a:t>
            </a:r>
            <a:endParaRPr lang="de-AT" sz="1400" dirty="0">
              <a:solidFill>
                <a:srgbClr val="0000FF"/>
              </a:solidFill>
            </a:endParaRPr>
          </a:p>
        </p:txBody>
      </p:sp>
      <p:cxnSp>
        <p:nvCxnSpPr>
          <p:cNvPr id="60" name="Gerade Verbindung 59"/>
          <p:cNvCxnSpPr>
            <a:stCxn id="52" idx="1"/>
          </p:cNvCxnSpPr>
          <p:nvPr/>
        </p:nvCxnSpPr>
        <p:spPr>
          <a:xfrm flipV="1">
            <a:off x="402712" y="2693197"/>
            <a:ext cx="2264" cy="1652940"/>
          </a:xfrm>
          <a:prstGeom prst="line">
            <a:avLst/>
          </a:prstGeom>
          <a:ln w="95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>
            <a:stCxn id="52" idx="3"/>
          </p:cNvCxnSpPr>
          <p:nvPr/>
        </p:nvCxnSpPr>
        <p:spPr>
          <a:xfrm flipH="1" flipV="1">
            <a:off x="3726771" y="2486026"/>
            <a:ext cx="4762" cy="1010994"/>
          </a:xfrm>
          <a:prstGeom prst="line">
            <a:avLst/>
          </a:prstGeom>
          <a:ln w="95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 flipV="1">
            <a:off x="2064707" y="1843666"/>
            <a:ext cx="1662063" cy="2078253"/>
          </a:xfrm>
          <a:prstGeom prst="line">
            <a:avLst/>
          </a:prstGeom>
          <a:ln w="952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>
            <a:stCxn id="53" idx="2"/>
            <a:endCxn id="59" idx="2"/>
          </p:cNvCxnSpPr>
          <p:nvPr/>
        </p:nvCxnSpPr>
        <p:spPr>
          <a:xfrm flipV="1">
            <a:off x="2967201" y="2471596"/>
            <a:ext cx="771477" cy="183846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>
            <a:stCxn id="53" idx="0"/>
            <a:endCxn id="58" idx="2"/>
          </p:cNvCxnSpPr>
          <p:nvPr/>
        </p:nvCxnSpPr>
        <p:spPr>
          <a:xfrm flipH="1" flipV="1">
            <a:off x="397950" y="2697933"/>
            <a:ext cx="776171" cy="83584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Bild 11" descr="Bsp1_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33" r="89417"/>
          <a:stretch>
            <a:fillRect/>
          </a:stretch>
        </p:blipFill>
        <p:spPr bwMode="auto">
          <a:xfrm>
            <a:off x="-1" y="5027405"/>
            <a:ext cx="281280" cy="273006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Rechteck 33"/>
          <p:cNvSpPr/>
          <p:nvPr/>
        </p:nvSpPr>
        <p:spPr>
          <a:xfrm>
            <a:off x="-2" y="4977245"/>
            <a:ext cx="9144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dirty="0" smtClean="0"/>
              <a:t>    Wähle </a:t>
            </a:r>
            <a:r>
              <a:rPr lang="de-AT" dirty="0"/>
              <a:t>Registerkarte </a:t>
            </a:r>
            <a:r>
              <a:rPr lang="de-AT" dirty="0" smtClean="0"/>
              <a:t>Flächenmodellierung/ </a:t>
            </a:r>
            <a:r>
              <a:rPr lang="de-AT" dirty="0"/>
              <a:t>Befehlsgruppe </a:t>
            </a:r>
            <a:r>
              <a:rPr lang="de-AT" dirty="0" smtClean="0"/>
              <a:t>Fläche ändern/ </a:t>
            </a:r>
            <a:r>
              <a:rPr lang="de-AT" dirty="0"/>
              <a:t>Befehl </a:t>
            </a:r>
            <a:r>
              <a:rPr lang="de-AT" dirty="0" smtClean="0"/>
              <a:t>Trimmen.</a:t>
            </a:r>
            <a:endParaRPr lang="de-AT" dirty="0"/>
          </a:p>
        </p:txBody>
      </p:sp>
      <p:sp>
        <p:nvSpPr>
          <p:cNvPr id="35" name="Textfeld 34"/>
          <p:cNvSpPr txBox="1"/>
          <p:nvPr/>
        </p:nvSpPr>
        <p:spPr>
          <a:xfrm>
            <a:off x="-2" y="5589240"/>
            <a:ext cx="9144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Wähle die Fläche, Haken, wähle die Kurven, Haken, wähle die Teile, die weggetrimmt werden sollen, Haken, Fertig stellen. </a:t>
            </a:r>
            <a:endParaRPr lang="de-AT" dirty="0"/>
          </a:p>
        </p:txBody>
      </p:sp>
      <p:pic>
        <p:nvPicPr>
          <p:cNvPr id="37" name="Grafik 36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3121"/>
            <a:ext cx="3563261" cy="2490984"/>
          </a:xfrm>
          <a:prstGeom prst="rect">
            <a:avLst/>
          </a:prstGeom>
        </p:spPr>
      </p:pic>
      <p:sp>
        <p:nvSpPr>
          <p:cNvPr id="71" name="Textfeld 70"/>
          <p:cNvSpPr txBox="1"/>
          <p:nvPr/>
        </p:nvSpPr>
        <p:spPr>
          <a:xfrm>
            <a:off x="-1" y="458670"/>
            <a:ext cx="68730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Eine HP- Fläche ist durch das windschiefe </a:t>
            </a:r>
            <a:r>
              <a:rPr lang="de-AT" sz="1400" dirty="0" err="1"/>
              <a:t>Erzeugendenvierseit</a:t>
            </a:r>
            <a:r>
              <a:rPr lang="de-AT" sz="1400" dirty="0"/>
              <a:t> ADBC festgelegt. </a:t>
            </a:r>
            <a:br>
              <a:rPr lang="de-AT" sz="1400" dirty="0"/>
            </a:br>
            <a:r>
              <a:rPr lang="de-AT" sz="1400" dirty="0"/>
              <a:t>Der Grundriss der HP- Fläche ist eine Raute.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/>
              <a:t>Erzeuge die HP- Fläche mit einem CAD- Programm 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/>
              <a:t>Trimme die HP- Fläche </a:t>
            </a:r>
            <a:r>
              <a:rPr lang="de-AT" sz="1400" dirty="0" smtClean="0"/>
              <a:t>mit zwei </a:t>
            </a:r>
            <a:r>
              <a:rPr lang="de-AT" sz="1400" dirty="0"/>
              <a:t>lotrechten Ebene durch EC und ED.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AT" sz="1400" dirty="0"/>
              <a:t>Trimme außerdem die HP- Fläche mit der zweitprojizierenden Ebene </a:t>
            </a:r>
            <a:r>
              <a:rPr lang="de-AT" sz="1400" dirty="0">
                <a:latin typeface="Symbol" panose="05050102010706020507" pitchFamily="18" charset="2"/>
              </a:rPr>
              <a:t>a</a:t>
            </a:r>
            <a:r>
              <a:rPr lang="de-AT" sz="1400" dirty="0"/>
              <a:t> </a:t>
            </a:r>
            <a:r>
              <a:rPr lang="de-AT" sz="1400" dirty="0" smtClean="0"/>
              <a:t/>
            </a:r>
            <a:br>
              <a:rPr lang="de-AT" sz="1400" dirty="0" smtClean="0"/>
            </a:br>
            <a:r>
              <a:rPr lang="de-AT" sz="1400" dirty="0" smtClean="0"/>
              <a:t>durch </a:t>
            </a:r>
            <a:r>
              <a:rPr lang="de-AT" sz="1400" dirty="0"/>
              <a:t>C und D, welche zu </a:t>
            </a:r>
            <a:r>
              <a:rPr lang="de-AT" sz="1400" dirty="0">
                <a:latin typeface="Symbol" panose="05050102010706020507" pitchFamily="18" charset="2"/>
              </a:rPr>
              <a:t>p</a:t>
            </a:r>
            <a:r>
              <a:rPr lang="de-AT" sz="1400" baseline="-25000" dirty="0"/>
              <a:t>1</a:t>
            </a:r>
            <a:r>
              <a:rPr lang="de-AT" sz="1400" dirty="0"/>
              <a:t> unter 40° geneigt ist.</a:t>
            </a:r>
          </a:p>
        </p:txBody>
      </p:sp>
    </p:spTree>
    <p:extLst>
      <p:ext uri="{BB962C8B-B14F-4D97-AF65-F5344CB8AC3E}">
        <p14:creationId xmlns:p14="http://schemas.microsoft.com/office/powerpoint/2010/main" val="36637358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2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Helgrid_und_Veritas_hz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Veritas Exampl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>
            <a:solidFill>
              <a:schemeClr val="l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>
          <a:solidFill>
            <a:schemeClr val="tx1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/>
</a:theme>
</file>

<file path=ppt/theme/theme3.xml><?xml version="1.0" encoding="utf-8"?>
<a:theme xmlns:a="http://schemas.openxmlformats.org/drawingml/2006/main" name="1_Helgrid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eritas_gruen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740</Words>
  <Application>Microsoft Office PowerPoint</Application>
  <PresentationFormat>Bildschirmpräsentation (4:3)</PresentationFormat>
  <Paragraphs>144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Helgrid_und_Veritas_hz</vt:lpstr>
      <vt:lpstr>1_Veritas Example</vt:lpstr>
      <vt:lpstr>1_Helgrid_Master</vt:lpstr>
      <vt:lpstr>Veritas_gruen_Master</vt:lpstr>
      <vt:lpstr>Beispiel: HP- Fläche als Regelfläche mit Solid Edge (ST 6)</vt:lpstr>
      <vt:lpstr>Beispiel: HP- Fläche als Regelfläche mit Solid Edge (ST 6)</vt:lpstr>
      <vt:lpstr>Beispiel: HP- Fläche als Regelfläche mit Solid Edge (ST 6)</vt:lpstr>
      <vt:lpstr>Beispiel: HP- Fläche als Regelfläche mit Solid Edge (ST 6)</vt:lpstr>
      <vt:lpstr>Beispiel: HP- Fläche als Regelfläche mit Solid Edge (ST 6)</vt:lpstr>
      <vt:lpstr>Beispiel: HP- Fläche als Regelfläche mit Solid Edge (ST 6)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1 Helgrid</dc:creator>
  <cp:lastModifiedBy>1 Helgrid</cp:lastModifiedBy>
  <cp:revision>64</cp:revision>
  <dcterms:created xsi:type="dcterms:W3CDTF">2012-12-25T15:20:39Z</dcterms:created>
  <dcterms:modified xsi:type="dcterms:W3CDTF">2016-03-07T15:03:17Z</dcterms:modified>
</cp:coreProperties>
</file>